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91" r:id="rId4"/>
    <p:sldId id="284" r:id="rId5"/>
    <p:sldId id="285" r:id="rId6"/>
    <p:sldId id="288" r:id="rId7"/>
    <p:sldId id="300" r:id="rId8"/>
    <p:sldId id="289" r:id="rId9"/>
    <p:sldId id="263" r:id="rId10"/>
    <p:sldId id="294" r:id="rId11"/>
    <p:sldId id="295" r:id="rId12"/>
    <p:sldId id="296" r:id="rId13"/>
    <p:sldId id="292" r:id="rId14"/>
    <p:sldId id="293" r:id="rId15"/>
    <p:sldId id="271" r:id="rId16"/>
    <p:sldId id="298" r:id="rId17"/>
    <p:sldId id="299" r:id="rId18"/>
  </p:sldIdLst>
  <p:sldSz cx="12192000" cy="6858000"/>
  <p:notesSz cx="9866313" cy="6735763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A7EBB"/>
    <a:srgbClr val="4BACC6"/>
    <a:srgbClr val="DCE6F2"/>
    <a:srgbClr val="A9BFDF"/>
    <a:srgbClr val="76F2C3"/>
    <a:srgbClr val="C4FCFB"/>
    <a:srgbClr val="ABECFF"/>
    <a:srgbClr val="CC0000"/>
    <a:srgbClr val="EA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BC89EF96-8CEA-46FF-86C4-4CE0E7609802}" styleName="Светлый стиль 3 - акцент 1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  <a:fill>
          <a:solidFill>
            <a:schemeClr val="accent1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25400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1539" autoAdjust="0"/>
  </p:normalViewPr>
  <p:slideViewPr>
    <p:cSldViewPr>
      <p:cViewPr varScale="1">
        <p:scale>
          <a:sx n="106" d="100"/>
          <a:sy n="106" d="100"/>
        </p:scale>
        <p:origin x="107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sz="1400" b="1" i="0" cap="all" baseline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Характеристика контингента студентов колледжа 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12274216361135033"/>
          <c:y val="7.948311359346911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623943490456772"/>
          <c:y val="0.13428682472471409"/>
          <c:w val="0.47394747057131426"/>
          <c:h val="0.7276318141905937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'[Диаграмма в Microsoft PowerPoint]диаграмма'!$E$21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'[Диаграмма в Microsoft PowerPoint]диаграмма'!$C$22:$D$34</c:f>
              <c:strCache>
                <c:ptCount val="13"/>
                <c:pt idx="0">
                  <c:v>Операционная деятельность в логистике</c:v>
                </c:pt>
                <c:pt idx="1">
                  <c:v>Монтаж, техническое обслуживание и ремонт электронных приборов и устройств (Электронные приборы и устройства)</c:v>
                </c:pt>
                <c:pt idx="2">
                  <c:v>Земельно-имущественные отношения</c:v>
                </c:pt>
                <c:pt idx="3">
                  <c:v>Экономика и бухгалтерский учет</c:v>
                </c:pt>
                <c:pt idx="4">
                  <c:v>Мехатроника и мобильная робототехника</c:v>
                </c:pt>
                <c:pt idx="5">
                  <c:v>Электромонтер ОПС</c:v>
                </c:pt>
                <c:pt idx="6">
                  <c:v>Слесарь по контрольно-измерительным приборам и автоматике</c:v>
                </c:pt>
                <c:pt idx="7">
                  <c:v>Монтажник радиоэлектронной аппаратуры и приборов</c:v>
                </c:pt>
                <c:pt idx="8">
                  <c:v>Оператор станков с программмным управлением</c:v>
                </c:pt>
                <c:pt idx="9">
                  <c:v>Аддитивные технологии</c:v>
                </c:pt>
                <c:pt idx="10">
                  <c:v>Управление качеством продукции, процессов и услуг</c:v>
                </c:pt>
                <c:pt idx="11">
                  <c:v>Технология машиностроения</c:v>
                </c:pt>
                <c:pt idx="12">
                  <c:v>Информационные системы и программирование</c:v>
                </c:pt>
              </c:strCache>
            </c:strRef>
          </c:cat>
          <c:val>
            <c:numRef>
              <c:f>'[Диаграмма в Microsoft PowerPoint]диаграмма'!$E$22:$E$34</c:f>
              <c:numCache>
                <c:formatCode>General</c:formatCode>
                <c:ptCount val="13"/>
                <c:pt idx="0">
                  <c:v>0</c:v>
                </c:pt>
                <c:pt idx="1">
                  <c:v>114</c:v>
                </c:pt>
                <c:pt idx="2">
                  <c:v>17</c:v>
                </c:pt>
                <c:pt idx="3">
                  <c:v>56</c:v>
                </c:pt>
                <c:pt idx="4">
                  <c:v>59</c:v>
                </c:pt>
                <c:pt idx="5">
                  <c:v>0</c:v>
                </c:pt>
                <c:pt idx="6">
                  <c:v>71</c:v>
                </c:pt>
                <c:pt idx="7">
                  <c:v>64</c:v>
                </c:pt>
                <c:pt idx="8">
                  <c:v>134</c:v>
                </c:pt>
                <c:pt idx="9">
                  <c:v>114</c:v>
                </c:pt>
                <c:pt idx="10">
                  <c:v>149</c:v>
                </c:pt>
                <c:pt idx="11">
                  <c:v>224</c:v>
                </c:pt>
                <c:pt idx="12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CB-4CC4-9D34-53B9149BB827}"/>
            </c:ext>
          </c:extLst>
        </c:ser>
        <c:ser>
          <c:idx val="1"/>
          <c:order val="1"/>
          <c:tx>
            <c:strRef>
              <c:f>'[Диаграмма в Microsoft PowerPoint]диаграмма'!$F$21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'[Диаграмма в Microsoft PowerPoint]диаграмма'!$C$22:$D$34</c:f>
              <c:strCache>
                <c:ptCount val="13"/>
                <c:pt idx="0">
                  <c:v>Операционная деятельность в логистике</c:v>
                </c:pt>
                <c:pt idx="1">
                  <c:v>Монтаж, техническое обслуживание и ремонт электронных приборов и устройств (Электронные приборы и устройства)</c:v>
                </c:pt>
                <c:pt idx="2">
                  <c:v>Земельно-имущественные отношения</c:v>
                </c:pt>
                <c:pt idx="3">
                  <c:v>Экономика и бухгалтерский учет</c:v>
                </c:pt>
                <c:pt idx="4">
                  <c:v>Мехатроника и мобильная робототехника</c:v>
                </c:pt>
                <c:pt idx="5">
                  <c:v>Электромонтер ОПС</c:v>
                </c:pt>
                <c:pt idx="6">
                  <c:v>Слесарь по контрольно-измерительным приборам и автоматике</c:v>
                </c:pt>
                <c:pt idx="7">
                  <c:v>Монтажник радиоэлектронной аппаратуры и приборов</c:v>
                </c:pt>
                <c:pt idx="8">
                  <c:v>Оператор станков с программмным управлением</c:v>
                </c:pt>
                <c:pt idx="9">
                  <c:v>Аддитивные технологии</c:v>
                </c:pt>
                <c:pt idx="10">
                  <c:v>Управление качеством продукции, процессов и услуг</c:v>
                </c:pt>
                <c:pt idx="11">
                  <c:v>Технология машиностроения</c:v>
                </c:pt>
                <c:pt idx="12">
                  <c:v>Информационные системы и программирование</c:v>
                </c:pt>
              </c:strCache>
            </c:strRef>
          </c:cat>
          <c:val>
            <c:numRef>
              <c:f>'[Диаграмма в Microsoft PowerPoint]диаграмма'!$F$22:$F$34</c:f>
              <c:numCache>
                <c:formatCode>General</c:formatCode>
                <c:ptCount val="13"/>
                <c:pt idx="0">
                  <c:v>0</c:v>
                </c:pt>
                <c:pt idx="1">
                  <c:v>89</c:v>
                </c:pt>
                <c:pt idx="2">
                  <c:v>33</c:v>
                </c:pt>
                <c:pt idx="3">
                  <c:v>54</c:v>
                </c:pt>
                <c:pt idx="4">
                  <c:v>58</c:v>
                </c:pt>
                <c:pt idx="5">
                  <c:v>0</c:v>
                </c:pt>
                <c:pt idx="6">
                  <c:v>68</c:v>
                </c:pt>
                <c:pt idx="7">
                  <c:v>68</c:v>
                </c:pt>
                <c:pt idx="8">
                  <c:v>94</c:v>
                </c:pt>
                <c:pt idx="9">
                  <c:v>108</c:v>
                </c:pt>
                <c:pt idx="10">
                  <c:v>147</c:v>
                </c:pt>
                <c:pt idx="11">
                  <c:v>164</c:v>
                </c:pt>
                <c:pt idx="12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CB-4CC4-9D34-53B9149BB827}"/>
            </c:ext>
          </c:extLst>
        </c:ser>
        <c:ser>
          <c:idx val="2"/>
          <c:order val="2"/>
          <c:tx>
            <c:strRef>
              <c:f>'[Диаграмма в Microsoft PowerPoint]диаграмма'!$G$21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'[Диаграмма в Microsoft PowerPoint]диаграмма'!$C$22:$D$34</c:f>
              <c:strCache>
                <c:ptCount val="13"/>
                <c:pt idx="0">
                  <c:v>Операционная деятельность в логистике</c:v>
                </c:pt>
                <c:pt idx="1">
                  <c:v>Монтаж, техническое обслуживание и ремонт электронных приборов и устройств (Электронные приборы и устройства)</c:v>
                </c:pt>
                <c:pt idx="2">
                  <c:v>Земельно-имущественные отношения</c:v>
                </c:pt>
                <c:pt idx="3">
                  <c:v>Экономика и бухгалтерский учет</c:v>
                </c:pt>
                <c:pt idx="4">
                  <c:v>Мехатроника и мобильная робототехника</c:v>
                </c:pt>
                <c:pt idx="5">
                  <c:v>Электромонтер ОПС</c:v>
                </c:pt>
                <c:pt idx="6">
                  <c:v>Слесарь по контрольно-измерительным приборам и автоматике</c:v>
                </c:pt>
                <c:pt idx="7">
                  <c:v>Монтажник радиоэлектронной аппаратуры и приборов</c:v>
                </c:pt>
                <c:pt idx="8">
                  <c:v>Оператор станков с программмным управлением</c:v>
                </c:pt>
                <c:pt idx="9">
                  <c:v>Аддитивные технологии</c:v>
                </c:pt>
                <c:pt idx="10">
                  <c:v>Управление качеством продукции, процессов и услуг</c:v>
                </c:pt>
                <c:pt idx="11">
                  <c:v>Технология машиностроения</c:v>
                </c:pt>
                <c:pt idx="12">
                  <c:v>Информационные системы и программирование</c:v>
                </c:pt>
              </c:strCache>
            </c:strRef>
          </c:cat>
          <c:val>
            <c:numRef>
              <c:f>'[Диаграмма в Microsoft PowerPoint]диаграмма'!$G$22:$G$34</c:f>
              <c:numCache>
                <c:formatCode>General</c:formatCode>
                <c:ptCount val="13"/>
                <c:pt idx="0">
                  <c:v>10</c:v>
                </c:pt>
                <c:pt idx="1">
                  <c:v>86</c:v>
                </c:pt>
                <c:pt idx="2">
                  <c:v>59</c:v>
                </c:pt>
                <c:pt idx="3">
                  <c:v>49</c:v>
                </c:pt>
                <c:pt idx="4">
                  <c:v>46</c:v>
                </c:pt>
                <c:pt idx="5">
                  <c:v>25</c:v>
                </c:pt>
                <c:pt idx="6">
                  <c:v>68</c:v>
                </c:pt>
                <c:pt idx="7">
                  <c:v>69</c:v>
                </c:pt>
                <c:pt idx="8">
                  <c:v>47</c:v>
                </c:pt>
                <c:pt idx="9">
                  <c:v>144</c:v>
                </c:pt>
                <c:pt idx="10">
                  <c:v>144</c:v>
                </c:pt>
                <c:pt idx="11">
                  <c:v>61</c:v>
                </c:pt>
                <c:pt idx="12">
                  <c:v>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CB-4CC4-9D34-53B9149BB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937792"/>
        <c:axId val="217968640"/>
        <c:axId val="0"/>
      </c:bar3DChart>
      <c:catAx>
        <c:axId val="21793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217968640"/>
        <c:crosses val="autoZero"/>
        <c:auto val="1"/>
        <c:lblAlgn val="ctr"/>
        <c:lblOffset val="100"/>
        <c:noMultiLvlLbl val="0"/>
      </c:catAx>
      <c:valAx>
        <c:axId val="217968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93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6828521434819"/>
          <c:y val="0.20947615923009624"/>
          <c:w val="0.39454527559055119"/>
          <c:h val="0.65757545931758532"/>
        </c:manualLayout>
      </c:layout>
      <c:doughnutChart>
        <c:varyColors val="1"/>
        <c:ser>
          <c:idx val="0"/>
          <c:order val="0"/>
          <c:tx>
            <c:v>2</c:v>
          </c:tx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5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5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5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61E-4B53-9727-3B130F64D175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61E-4B53-9727-3B130F64D175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61E-4B53-9727-3B130F64D17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61E-4B53-9727-3B130F64D17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5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5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61E-4B53-9727-3B130F64D175}"/>
              </c:ext>
            </c:extLst>
          </c:dPt>
          <c:dLbls>
            <c:dLbl>
              <c:idx val="0"/>
              <c:layout>
                <c:manualLayout>
                  <c:x val="0.10277777777777777"/>
                  <c:y val="0.13888888888888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61E-4B53-9727-3B130F64D175}"/>
                </c:ext>
              </c:extLst>
            </c:dLbl>
            <c:dLbl>
              <c:idx val="1"/>
              <c:layout>
                <c:manualLayout>
                  <c:x val="-0.14184958323670246"/>
                  <c:y val="-4.16666666666667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61E-4B53-9727-3B130F64D175}"/>
                </c:ext>
              </c:extLst>
            </c:dLbl>
            <c:dLbl>
              <c:idx val="2"/>
              <c:layout>
                <c:manualLayout>
                  <c:x val="-0.13624425880558513"/>
                  <c:y val="-0.1157407407407407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61E-4B53-9727-3B130F64D175}"/>
                </c:ext>
              </c:extLst>
            </c:dLbl>
            <c:dLbl>
              <c:idx val="3"/>
              <c:layout>
                <c:manualLayout>
                  <c:x val="-0.14166666666666666"/>
                  <c:y val="-0.101851851851851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61E-4B53-9727-3B130F64D175}"/>
                </c:ext>
              </c:extLst>
            </c:dLbl>
            <c:dLbl>
              <c:idx val="4"/>
              <c:layout>
                <c:manualLayout>
                  <c:x val="-0.22513315258408206"/>
                  <c:y val="-0.138888888888888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61E-4B53-9727-3B130F64D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85000"/>
                      <a:lumOff val="1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'[Диаграмма в Microsoft PowerPoint]Лист1'!$B$1:$F$1</c:f>
              <c:strCache>
                <c:ptCount val="5"/>
                <c:pt idx="0">
                  <c:v>Трудоустроены</c:v>
                </c:pt>
                <c:pt idx="1">
                  <c:v>Находятся в отпуске по уходу за ребенком</c:v>
                </c:pt>
                <c:pt idx="2">
                  <c:v>Проходят службу в ВСРФ</c:v>
                </c:pt>
                <c:pt idx="3">
                  <c:v>Продолжили обучение</c:v>
                </c:pt>
                <c:pt idx="4">
                  <c:v>Неофициальная занятость</c:v>
                </c:pt>
              </c:strCache>
            </c:strRef>
          </c:cat>
          <c:val>
            <c:numRef>
              <c:f>'[Диаграмма в Microsoft PowerPoint]Лист1'!$C$12:$C$16</c:f>
              <c:numCache>
                <c:formatCode>General</c:formatCode>
                <c:ptCount val="5"/>
                <c:pt idx="0">
                  <c:v>67.8</c:v>
                </c:pt>
                <c:pt idx="1">
                  <c:v>0.8</c:v>
                </c:pt>
                <c:pt idx="2">
                  <c:v>6.6</c:v>
                </c:pt>
                <c:pt idx="3">
                  <c:v>10.199999999999999</c:v>
                </c:pt>
                <c:pt idx="4">
                  <c:v>14.6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61E-4B53-9727-3B130F64D1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1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115390173033019"/>
          <c:y val="0.20947615923009624"/>
          <c:w val="0.39454527559055119"/>
          <c:h val="0.6575754593175853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5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5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5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465-4196-95AE-A66EF949E844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465-4196-95AE-A66EF949E844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465-4196-95AE-A66EF949E84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465-4196-95AE-A66EF949E84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5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5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465-4196-95AE-A66EF949E844}"/>
              </c:ext>
            </c:extLst>
          </c:dPt>
          <c:dLbls>
            <c:dLbl>
              <c:idx val="0"/>
              <c:layout>
                <c:manualLayout>
                  <c:x val="-1.9873836714505633E-4"/>
                  <c:y val="0.1898148148148148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465-4196-95AE-A66EF949E844}"/>
                </c:ext>
              </c:extLst>
            </c:dLbl>
            <c:dLbl>
              <c:idx val="1"/>
              <c:layout>
                <c:manualLayout>
                  <c:x val="-0.1111111111111111"/>
                  <c:y val="-4.166666666666666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465-4196-95AE-A66EF949E844}"/>
                </c:ext>
              </c:extLst>
            </c:dLbl>
            <c:dLbl>
              <c:idx val="2"/>
              <c:layout>
                <c:manualLayout>
                  <c:x val="-0.11388888888888889"/>
                  <c:y val="-0.1064814814814815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465-4196-95AE-A66EF949E844}"/>
                </c:ext>
              </c:extLst>
            </c:dLbl>
            <c:dLbl>
              <c:idx val="3"/>
              <c:layout>
                <c:manualLayout>
                  <c:x val="-0.14166666666666666"/>
                  <c:y val="-0.101851851851851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465-4196-95AE-A66EF949E844}"/>
                </c:ext>
              </c:extLst>
            </c:dLbl>
            <c:dLbl>
              <c:idx val="4"/>
              <c:layout>
                <c:manualLayout>
                  <c:x val="-0.20277777777777781"/>
                  <c:y val="-0.138888888888888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465-4196-95AE-A66EF949E8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85000"/>
                      <a:lumOff val="1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'[Диаграмма в Microsoft PowerPoint]Лист1'!$B$1:$F$1</c:f>
              <c:strCache>
                <c:ptCount val="5"/>
                <c:pt idx="0">
                  <c:v>Трудоустроены</c:v>
                </c:pt>
                <c:pt idx="1">
                  <c:v>Находятся в отпуске по уходу за ребенком</c:v>
                </c:pt>
                <c:pt idx="2">
                  <c:v>Проходят службу в ВСРФ</c:v>
                </c:pt>
                <c:pt idx="3">
                  <c:v>Продолжили обучение</c:v>
                </c:pt>
                <c:pt idx="4">
                  <c:v>Неофициальная занятость</c:v>
                </c:pt>
              </c:strCache>
            </c:strRef>
          </c:cat>
          <c:val>
            <c:numRef>
              <c:f>'[Диаграмма в Microsoft PowerPoint]Лист1'!$B$12:$B$16</c:f>
              <c:numCache>
                <c:formatCode>General</c:formatCode>
                <c:ptCount val="5"/>
                <c:pt idx="0">
                  <c:v>71.099999999999994</c:v>
                </c:pt>
                <c:pt idx="1">
                  <c:v>1.9</c:v>
                </c:pt>
                <c:pt idx="2">
                  <c:v>8.9</c:v>
                </c:pt>
                <c:pt idx="3">
                  <c:v>8.4</c:v>
                </c:pt>
                <c:pt idx="4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65-4196-95AE-A66EF949E8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4.7503599547320001E-3"/>
          <c:y val="8.4471970305386498E-3"/>
          <c:w val="0.40795466217733656"/>
          <c:h val="0.94560731991834357"/>
        </c:manualLayout>
      </c:layout>
      <c:overlay val="0"/>
      <c:spPr>
        <a:solidFill>
          <a:schemeClr val="bg1"/>
        </a:solidFill>
        <a:ln>
          <a:noFill/>
        </a:ln>
        <a:effectLst>
          <a:outerShdw blurRad="50800" dir="5400000" algn="ctr" rotWithShape="0">
            <a:srgbClr val="000000">
              <a:alpha val="43137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 algn="ctr" rtl="0">
            <a:defRPr lang="en-US"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161132622548196"/>
          <c:y val="0.21495583987033004"/>
          <c:w val="0.39165540666125492"/>
          <c:h val="0.65800408704505475"/>
        </c:manualLayout>
      </c:layout>
      <c:doughnutChart>
        <c:varyColors val="1"/>
        <c:ser>
          <c:idx val="0"/>
          <c:order val="0"/>
          <c:tx>
            <c:strRef>
              <c:f>Лист1!$E$13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5">
                  <a:tint val="54000"/>
                </a:schemeClr>
              </a:solidFill>
              <a:ln w="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CC-4D87-8132-50313D433DDD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CC-4D87-8132-50313D433DDD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CC-4D87-8132-50313D433DDD}"/>
              </c:ext>
            </c:extLst>
          </c:dPt>
          <c:dPt>
            <c:idx val="3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CC-4D87-8132-50313D433DDD}"/>
              </c:ext>
            </c:extLst>
          </c:dPt>
          <c:dPt>
            <c:idx val="4"/>
            <c:bubble3D val="0"/>
            <c:spPr>
              <a:solidFill>
                <a:schemeClr val="accent5">
                  <a:shade val="53000"/>
                </a:schemeClr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CC-4D87-8132-50313D433DDD}"/>
              </c:ext>
            </c:extLst>
          </c:dPt>
          <c:dLbls>
            <c:dLbl>
              <c:idx val="0"/>
              <c:layout>
                <c:manualLayout>
                  <c:x val="9.1880341880341887E-2"/>
                  <c:y val="0.13620071684587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CC-4D87-8132-50313D433DDD}"/>
                </c:ext>
              </c:extLst>
            </c:dLbl>
            <c:dLbl>
              <c:idx val="1"/>
              <c:layout>
                <c:manualLayout>
                  <c:x val="-7.6923076923076969E-2"/>
                  <c:y val="3.5842293906808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1CC-4D87-8132-50313D433DDD}"/>
                </c:ext>
              </c:extLst>
            </c:dLbl>
            <c:dLbl>
              <c:idx val="2"/>
              <c:layout>
                <c:manualLayout>
                  <c:x val="-7.0512820512820512E-2"/>
                  <c:y val="-3.58422939068100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1CC-4D87-8132-50313D433DDD}"/>
                </c:ext>
              </c:extLst>
            </c:dLbl>
            <c:dLbl>
              <c:idx val="3"/>
              <c:layout>
                <c:manualLayout>
                  <c:x val="-9.6153846153846187E-2"/>
                  <c:y val="-2.5089605734767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1CC-4D87-8132-50313D433DDD}"/>
                </c:ext>
              </c:extLst>
            </c:dLbl>
            <c:dLbl>
              <c:idx val="4"/>
              <c:layout>
                <c:manualLayout>
                  <c:x val="-0.1837606837606838"/>
                  <c:y val="-5.3763440860215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1CC-4D87-8132-50313D433D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Semibold" panose="020B0702040204020203" pitchFamily="34" charset="0"/>
                    <a:ea typeface="Segoe UI Symbol" panose="020B0502040204020203" pitchFamily="34" charset="0"/>
                    <a:cs typeface="Segoe UI Semibold" panose="020B07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Лист1!$D$14:$D$18</c:f>
              <c:strCache>
                <c:ptCount val="5"/>
                <c:pt idx="0">
                  <c:v>Трудоустроены</c:v>
                </c:pt>
                <c:pt idx="1">
                  <c:v>Находятся в отпуске по уходу за ребенком</c:v>
                </c:pt>
                <c:pt idx="2">
                  <c:v>Проходят службу в ВС РФ</c:v>
                </c:pt>
                <c:pt idx="3">
                  <c:v>Продложили обучение</c:v>
                </c:pt>
                <c:pt idx="4">
                  <c:v>Неофициальная занятость</c:v>
                </c:pt>
              </c:strCache>
            </c:strRef>
          </c:cat>
          <c:val>
            <c:numRef>
              <c:f>Лист1!$E$14:$E$18</c:f>
              <c:numCache>
                <c:formatCode>0%</c:formatCode>
                <c:ptCount val="5"/>
                <c:pt idx="0">
                  <c:v>0.64</c:v>
                </c:pt>
                <c:pt idx="1">
                  <c:v>0.02</c:v>
                </c:pt>
                <c:pt idx="2">
                  <c:v>8.2000000000000003E-2</c:v>
                </c:pt>
                <c:pt idx="3">
                  <c:v>9.7000000000000003E-2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1CC-4D87-8132-50313D433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8A3A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65-4BEC-AE26-0B042F7B11A3}"/>
              </c:ext>
            </c:extLst>
          </c:dPt>
          <c:dPt>
            <c:idx val="1"/>
            <c:bubble3D val="0"/>
            <c:spPr>
              <a:solidFill>
                <a:srgbClr val="E6E6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65-4BEC-AE26-0B042F7B11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C65-4BEC-AE26-0B042F7B11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C65-4BEC-AE26-0B042F7B11A3}"/>
              </c:ext>
            </c:extLst>
          </c:dPt>
          <c:cat>
            <c:strRef>
              <c:f>Sheet1!$A$2:$A$5</c:f>
              <c:strCache>
                <c:ptCount val="2"/>
                <c:pt idx="0">
                  <c:v>1 кв.</c:v>
                </c:pt>
                <c:pt idx="1">
                  <c:v>2 кв.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65-4BEC-AE26-0B042F7B1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30353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D7-4F4D-99AA-903AA171F1F8}"/>
              </c:ext>
            </c:extLst>
          </c:dPt>
          <c:dPt>
            <c:idx val="1"/>
            <c:bubble3D val="0"/>
            <c:spPr>
              <a:solidFill>
                <a:srgbClr val="E6E6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D7-4F4D-99AA-903AA171F1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D7-4F4D-99AA-903AA171F1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D7-4F4D-99AA-903AA171F1F8}"/>
              </c:ext>
            </c:extLst>
          </c:dPt>
          <c:cat>
            <c:strRef>
              <c:f>Sheet1!$A$2:$A$5</c:f>
              <c:strCache>
                <c:ptCount val="2"/>
                <c:pt idx="0">
                  <c:v>1 кв.</c:v>
                </c:pt>
                <c:pt idx="1">
                  <c:v>2 кв.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D7-4F4D-99AA-903AA171F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2D-494D-A6EE-6F54970DE135}"/>
              </c:ext>
            </c:extLst>
          </c:dPt>
          <c:dPt>
            <c:idx val="1"/>
            <c:bubble3D val="0"/>
            <c:spPr>
              <a:solidFill>
                <a:srgbClr val="E6E6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2D-494D-A6EE-6F54970DE1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2D-494D-A6EE-6F54970DE1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02D-494D-A6EE-6F54970DE135}"/>
              </c:ext>
            </c:extLst>
          </c:dPt>
          <c:cat>
            <c:strRef>
              <c:f>Sheet1!$A$2:$A$5</c:f>
              <c:strCache>
                <c:ptCount val="2"/>
                <c:pt idx="0">
                  <c:v>1 кв.</c:v>
                </c:pt>
                <c:pt idx="1">
                  <c:v>2 кв.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2D-494D-A6EE-6F54970DE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491498030017022E-2"/>
          <c:y val="7.1425536867576939E-2"/>
          <c:w val="0.73533333333333328"/>
          <c:h val="0.7200849372995041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Лист1!$Q$364</c:f>
              <c:strCache>
                <c:ptCount val="1"/>
                <c:pt idx="0">
                  <c:v>2023 год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-1.6763998250218723E-2"/>
                  <c:y val="-4.677092446777485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FCD-4856-80A7-AC8D8D15FDD1}"/>
                </c:ext>
              </c:extLst>
            </c:dLbl>
            <c:dLbl>
              <c:idx val="3"/>
              <c:layout>
                <c:manualLayout>
                  <c:x val="-1.0059348722088211E-2"/>
                  <c:y val="-6.80193053712867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FCD-4856-80A7-AC8D8D15F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Лист1!$P$365:$P$368</c:f>
              <c:strCache>
                <c:ptCount val="4"/>
                <c:pt idx="0">
                  <c:v>Участие в конференциях</c:v>
                </c:pt>
                <c:pt idx="1">
                  <c:v>Конкурсы</c:v>
                </c:pt>
                <c:pt idx="2">
                  <c:v>Публикации</c:v>
                </c:pt>
                <c:pt idx="3">
                  <c:v>ПК</c:v>
                </c:pt>
              </c:strCache>
            </c:strRef>
          </c:cat>
          <c:val>
            <c:numRef>
              <c:f>Лист1!$Q$365:$Q$368</c:f>
              <c:numCache>
                <c:formatCode>General</c:formatCode>
                <c:ptCount val="4"/>
                <c:pt idx="0">
                  <c:v>32</c:v>
                </c:pt>
                <c:pt idx="1">
                  <c:v>48</c:v>
                </c:pt>
                <c:pt idx="2">
                  <c:v>10</c:v>
                </c:pt>
                <c:pt idx="3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CD-4856-80A7-AC8D8D15FDD1}"/>
            </c:ext>
          </c:extLst>
        </c:ser>
        <c:ser>
          <c:idx val="1"/>
          <c:order val="1"/>
          <c:tx>
            <c:strRef>
              <c:f>Лист1!$R$364</c:f>
              <c:strCache>
                <c:ptCount val="1"/>
                <c:pt idx="0">
                  <c:v>2024 год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E5-4C5B-B9E4-5AFD5889367C}"/>
                </c:ext>
              </c:extLst>
            </c:dLbl>
            <c:dLbl>
              <c:idx val="1"/>
              <c:layout>
                <c:manualLayout>
                  <c:x val="-7.480611385006207E-2"/>
                  <c:y val="-7.885622844276319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FCD-4856-80A7-AC8D8D15FDD1}"/>
                </c:ext>
              </c:extLst>
            </c:dLbl>
            <c:dLbl>
              <c:idx val="2"/>
              <c:layout>
                <c:manualLayout>
                  <c:x val="-2.5097331583552054E-2"/>
                  <c:y val="-0.102326480023330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FCD-4856-80A7-AC8D8D15F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Лист1!$P$365:$P$368</c:f>
              <c:strCache>
                <c:ptCount val="4"/>
                <c:pt idx="0">
                  <c:v>Участие в конференциях</c:v>
                </c:pt>
                <c:pt idx="1">
                  <c:v>Конкурсы</c:v>
                </c:pt>
                <c:pt idx="2">
                  <c:v>Публикации</c:v>
                </c:pt>
                <c:pt idx="3">
                  <c:v>ПК</c:v>
                </c:pt>
              </c:strCache>
            </c:strRef>
          </c:cat>
          <c:val>
            <c:numRef>
              <c:f>Лист1!$R$365:$R$368</c:f>
              <c:numCache>
                <c:formatCode>General</c:formatCode>
                <c:ptCount val="4"/>
                <c:pt idx="0">
                  <c:v>18</c:v>
                </c:pt>
                <c:pt idx="1">
                  <c:v>36</c:v>
                </c:pt>
                <c:pt idx="2">
                  <c:v>5</c:v>
                </c:pt>
                <c:pt idx="3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FCD-4856-80A7-AC8D8D15FDD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5402624"/>
        <c:axId val="242967296"/>
      </c:lineChart>
      <c:catAx>
        <c:axId val="135402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42967296"/>
        <c:crosses val="autoZero"/>
        <c:auto val="1"/>
        <c:lblAlgn val="ctr"/>
        <c:lblOffset val="100"/>
        <c:noMultiLvlLbl val="0"/>
      </c:catAx>
      <c:valAx>
        <c:axId val="242967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40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369244777659552"/>
          <c:y val="0.74120517842776112"/>
          <c:w val="0.2229931475335479"/>
          <c:h val="0.20326134385280761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СРАВНИТЕЛЬНАЯ ХАРАКТЕРИСТИКА НАБОРА </a:t>
            </a:r>
          </a:p>
          <a:p>
            <a: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2022-2024 ГГ.</a:t>
            </a:r>
          </a:p>
        </c:rich>
      </c:tx>
      <c:layout>
        <c:manualLayout>
          <c:xMode val="edge"/>
          <c:yMode val="edge"/>
          <c:x val="0.1150958382921395"/>
          <c:y val="1.28162303934380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Монтаж, техническое обслуживание и ремонт электронных приборов и устройств (Электронные приборы и устройства)</c:v>
                </c:pt>
                <c:pt idx="1">
                  <c:v>Земельно-имущественные отношения</c:v>
                </c:pt>
                <c:pt idx="2">
                  <c:v>Экономика и бухгалтерский учет</c:v>
                </c:pt>
                <c:pt idx="3">
                  <c:v>Мехатроника и мобильная робототехника</c:v>
                </c:pt>
                <c:pt idx="4">
                  <c:v>Электромонтер ОПС</c:v>
                </c:pt>
                <c:pt idx="5">
                  <c:v>Слесарь по контрольно-измерительным приборам и автоматике</c:v>
                </c:pt>
                <c:pt idx="6">
                  <c:v>Монтажник радиоэлектронной аппаратуры и приборов</c:v>
                </c:pt>
                <c:pt idx="7">
                  <c:v>Оператор станков с программмным управлением</c:v>
                </c:pt>
                <c:pt idx="8">
                  <c:v>Аддитивные технологии</c:v>
                </c:pt>
                <c:pt idx="9">
                  <c:v>Управление качеством продукции, процессов и услуг</c:v>
                </c:pt>
                <c:pt idx="10">
                  <c:v>Технология машиностроения</c:v>
                </c:pt>
                <c:pt idx="11">
                  <c:v>Информационные системы и программирование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25</c:v>
                </c:pt>
                <c:pt idx="1">
                  <c:v>22</c:v>
                </c:pt>
                <c:pt idx="2">
                  <c:v>19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1-4FF1-AC4B-1AB9D2CB72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Монтаж, техническое обслуживание и ремонт электронных приборов и устройств (Электронные приборы и устройства)</c:v>
                </c:pt>
                <c:pt idx="1">
                  <c:v>Земельно-имущественные отношения</c:v>
                </c:pt>
                <c:pt idx="2">
                  <c:v>Экономика и бухгалтерский учет</c:v>
                </c:pt>
                <c:pt idx="3">
                  <c:v>Мехатроника и мобильная робототехника</c:v>
                </c:pt>
                <c:pt idx="4">
                  <c:v>Электромонтер ОПС</c:v>
                </c:pt>
                <c:pt idx="5">
                  <c:v>Слесарь по контрольно-измерительным приборам и автоматике</c:v>
                </c:pt>
                <c:pt idx="6">
                  <c:v>Монтажник радиоэлектронной аппаратуры и приборов</c:v>
                </c:pt>
                <c:pt idx="7">
                  <c:v>Оператор станков с программмным управлением</c:v>
                </c:pt>
                <c:pt idx="8">
                  <c:v>Аддитивные технологии</c:v>
                </c:pt>
                <c:pt idx="9">
                  <c:v>Управление качеством продукции, процессов и услуг</c:v>
                </c:pt>
                <c:pt idx="10">
                  <c:v>Технология машиностроения</c:v>
                </c:pt>
                <c:pt idx="11">
                  <c:v>Информационные системы и программирование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25</c:v>
                </c:pt>
                <c:pt idx="2">
                  <c:v>25</c:v>
                </c:pt>
                <c:pt idx="3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50</c:v>
                </c:pt>
                <c:pt idx="8">
                  <c:v>25</c:v>
                </c:pt>
                <c:pt idx="9">
                  <c:v>50</c:v>
                </c:pt>
                <c:pt idx="10">
                  <c:v>75</c:v>
                </c:pt>
                <c:pt idx="1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71-4FF1-AC4B-1AB9D2CB72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Лист1!$A$2:$A$13</c:f>
              <c:strCache>
                <c:ptCount val="12"/>
                <c:pt idx="0">
                  <c:v>Монтаж, техническое обслуживание и ремонт электронных приборов и устройств (Электронные приборы и устройства)</c:v>
                </c:pt>
                <c:pt idx="1">
                  <c:v>Земельно-имущественные отношения</c:v>
                </c:pt>
                <c:pt idx="2">
                  <c:v>Экономика и бухгалтерский учет</c:v>
                </c:pt>
                <c:pt idx="3">
                  <c:v>Мехатроника и мобильная робототехника</c:v>
                </c:pt>
                <c:pt idx="4">
                  <c:v>Электромонтер ОПС</c:v>
                </c:pt>
                <c:pt idx="5">
                  <c:v>Слесарь по контрольно-измерительным приборам и автоматике</c:v>
                </c:pt>
                <c:pt idx="6">
                  <c:v>Монтажник радиоэлектронной аппаратуры и приборов</c:v>
                </c:pt>
                <c:pt idx="7">
                  <c:v>Оператор станков с программмным управлением</c:v>
                </c:pt>
                <c:pt idx="8">
                  <c:v>Аддитивные технологии</c:v>
                </c:pt>
                <c:pt idx="9">
                  <c:v>Управление качеством продукции, процессов и услуг</c:v>
                </c:pt>
                <c:pt idx="10">
                  <c:v>Технология машиностроения</c:v>
                </c:pt>
                <c:pt idx="11">
                  <c:v>Информационные системы и программирование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50</c:v>
                </c:pt>
                <c:pt idx="2">
                  <c:v>18</c:v>
                </c:pt>
                <c:pt idx="3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75</c:v>
                </c:pt>
                <c:pt idx="8">
                  <c:v>25</c:v>
                </c:pt>
                <c:pt idx="9">
                  <c:v>50</c:v>
                </c:pt>
                <c:pt idx="10">
                  <c:v>100</c:v>
                </c:pt>
                <c:pt idx="1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71-4FF1-AC4B-1AB9D2CB7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1051520"/>
        <c:axId val="242135040"/>
      </c:barChart>
      <c:catAx>
        <c:axId val="241051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242135040"/>
        <c:crosses val="autoZero"/>
        <c:auto val="1"/>
        <c:lblAlgn val="ctr"/>
        <c:lblOffset val="100"/>
        <c:noMultiLvlLbl val="0"/>
      </c:catAx>
      <c:valAx>
        <c:axId val="242135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051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/>
                </a:solidFill>
              </a:rPr>
              <a:t>Количество слушателей прошедших обучение по программам ДПО, ДО и ПО</a:t>
            </a:r>
          </a:p>
        </c:rich>
      </c:tx>
      <c:layout>
        <c:manualLayout>
          <c:xMode val="edge"/>
          <c:yMode val="edge"/>
          <c:x val="0.10437644975474106"/>
          <c:y val="1.262023468247085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ДПО</c:v>
                </c:pt>
                <c:pt idx="1">
                  <c:v>ДО</c:v>
                </c:pt>
                <c:pt idx="2">
                  <c:v>ПО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336</c:v>
                </c:pt>
                <c:pt idx="1">
                  <c:v>111</c:v>
                </c:pt>
                <c:pt idx="2">
                  <c:v>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1-4A4E-840E-9BA86593B4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ДПО</c:v>
                </c:pt>
                <c:pt idx="1">
                  <c:v>ДО</c:v>
                </c:pt>
                <c:pt idx="2">
                  <c:v>ПО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271</c:v>
                </c:pt>
                <c:pt idx="1">
                  <c:v>86</c:v>
                </c:pt>
                <c:pt idx="2">
                  <c:v>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E1-4A4E-840E-9BA86593B4A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ДПО</c:v>
                </c:pt>
                <c:pt idx="1">
                  <c:v>ДО</c:v>
                </c:pt>
                <c:pt idx="2">
                  <c:v>ПО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205</c:v>
                </c:pt>
                <c:pt idx="1">
                  <c:v>2</c:v>
                </c:pt>
                <c:pt idx="2">
                  <c:v>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E1-4A4E-840E-9BA86593B4A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ДПО</c:v>
                </c:pt>
                <c:pt idx="1">
                  <c:v>ДО</c:v>
                </c:pt>
                <c:pt idx="2">
                  <c:v>ПО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179</c:v>
                </c:pt>
                <c:pt idx="1">
                  <c:v>10</c:v>
                </c:pt>
                <c:pt idx="2">
                  <c:v>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B3-483B-8E5A-DBAF68441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59271296"/>
        <c:axId val="305886720"/>
      </c:barChart>
      <c:catAx>
        <c:axId val="25927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886720"/>
        <c:crosses val="autoZero"/>
        <c:auto val="1"/>
        <c:lblAlgn val="ctr"/>
        <c:lblOffset val="100"/>
        <c:noMultiLvlLbl val="0"/>
      </c:catAx>
      <c:valAx>
        <c:axId val="30588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271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/>
                </a:solidFill>
              </a:rPr>
              <a:t>Заказчики</a:t>
            </a:r>
            <a:r>
              <a:rPr lang="ru-RU" sz="1200" baseline="0" dirty="0">
                <a:solidFill>
                  <a:schemeClr val="tx1"/>
                </a:solidFill>
              </a:rPr>
              <a:t> программ ДПО, ПО,ДО</a:t>
            </a:r>
            <a:endParaRPr lang="ru-RU" sz="12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58507591846290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Служба занятости</c:v>
                </c:pt>
                <c:pt idx="1">
                  <c:v>предприятия - партнеры</c:v>
                </c:pt>
                <c:pt idx="2">
                  <c:v>Население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273</c:v>
                </c:pt>
                <c:pt idx="1">
                  <c:v>198</c:v>
                </c:pt>
                <c:pt idx="2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4-4B22-842D-EFD8386B25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Служба занятости</c:v>
                </c:pt>
                <c:pt idx="1">
                  <c:v>предприятия - партнеры</c:v>
                </c:pt>
                <c:pt idx="2">
                  <c:v>Население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213</c:v>
                </c:pt>
                <c:pt idx="1">
                  <c:v>330</c:v>
                </c:pt>
                <c:pt idx="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A4-4B22-842D-EFD8386B25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Служба занятости</c:v>
                </c:pt>
                <c:pt idx="1">
                  <c:v>предприятия - партнеры</c:v>
                </c:pt>
                <c:pt idx="2">
                  <c:v>Население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159</c:v>
                </c:pt>
                <c:pt idx="1">
                  <c:v>385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A4-4B22-842D-EFD8386B25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6660864"/>
        <c:axId val="307275648"/>
      </c:barChart>
      <c:catAx>
        <c:axId val="30666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7275648"/>
        <c:crosses val="autoZero"/>
        <c:auto val="1"/>
        <c:lblAlgn val="ctr"/>
        <c:lblOffset val="100"/>
        <c:noMultiLvlLbl val="0"/>
      </c:catAx>
      <c:valAx>
        <c:axId val="3072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66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/>
                </a:solidFill>
              </a:rPr>
              <a:t>Количество обученных сотрудников предприятий по наиболее востребованным профессиям</a:t>
            </a:r>
          </a:p>
        </c:rich>
      </c:tx>
      <c:layout>
        <c:manualLayout>
          <c:xMode val="edge"/>
          <c:yMode val="edge"/>
          <c:x val="4.3407842784958892E-2"/>
          <c:y val="3.07940251508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АО ТОМЗЭЛ</c:v>
                </c:pt>
                <c:pt idx="1">
                  <c:v>прочие предприятия</c:v>
                </c:pt>
                <c:pt idx="2">
                  <c:v>ООО Стальтом</c:v>
                </c:pt>
                <c:pt idx="3">
                  <c:v>ООО НПП ТЭК</c:v>
                </c:pt>
                <c:pt idx="4">
                  <c:v>АО НПЦ Полюс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37</c:v>
                </c:pt>
                <c:pt idx="2">
                  <c:v>47</c:v>
                </c:pt>
                <c:pt idx="3">
                  <c:v>66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82-463F-BF88-2F27C90EF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2599552"/>
        <c:axId val="362601472"/>
      </c:barChart>
      <c:catAx>
        <c:axId val="36259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601472"/>
        <c:crosses val="autoZero"/>
        <c:auto val="1"/>
        <c:lblAlgn val="ctr"/>
        <c:lblOffset val="100"/>
        <c:noMultiLvlLbl val="0"/>
      </c:catAx>
      <c:valAx>
        <c:axId val="362601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59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ysClr val="windowText" lastClr="000000"/>
                </a:solidFill>
              </a:rPr>
              <a:t>Наиболее</a:t>
            </a:r>
            <a:r>
              <a:rPr lang="ru-RU" sz="1200" b="1" baseline="0">
                <a:solidFill>
                  <a:sysClr val="windowText" lastClr="000000"/>
                </a:solidFill>
              </a:rPr>
              <a:t> востребованные профессии технического профиля</a:t>
            </a:r>
            <a:endParaRPr lang="ru-RU" sz="12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1658333333333333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124208421286523"/>
          <c:y val="0.15950870754036989"/>
          <c:w val="0.49640674845652072"/>
          <c:h val="0.641042937260979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'[Диаграмма в Microsoft PowerPoint]Лист1'!$A$2:$A$9</c:f>
              <c:strCache>
                <c:ptCount val="8"/>
                <c:pt idx="0">
                  <c:v>Слесарь-ремонтник</c:v>
                </c:pt>
                <c:pt idx="1">
                  <c:v>Станочник</c:v>
                </c:pt>
                <c:pt idx="2">
                  <c:v>Контролер станочных и слесарных работ</c:v>
                </c:pt>
                <c:pt idx="3">
                  <c:v>Наладчик станков с ПУ</c:v>
                </c:pt>
                <c:pt idx="4">
                  <c:v>Электромонтер ОПС</c:v>
                </c:pt>
                <c:pt idx="5">
                  <c:v>Слесарь механосборочных работ</c:v>
                </c:pt>
                <c:pt idx="6">
                  <c:v>Слесарь по КИП и А</c:v>
                </c:pt>
                <c:pt idx="7">
                  <c:v>Оператор станков с ПУ</c:v>
                </c:pt>
              </c:strCache>
            </c:strRef>
          </c:cat>
          <c:val>
            <c:numRef>
              <c:f>'[Диаграмма в Microsoft PowerPoint]Лист1'!$B$2:$B$9</c:f>
              <c:numCache>
                <c:formatCode>General</c:formatCode>
                <c:ptCount val="8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25</c:v>
                </c:pt>
                <c:pt idx="5">
                  <c:v>10</c:v>
                </c:pt>
                <c:pt idx="6">
                  <c:v>23</c:v>
                </c:pt>
                <c:pt idx="7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6-440E-B21C-795EE0EA2AB7}"/>
            </c:ext>
          </c:extLst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'[Диаграмма в Microsoft PowerPoint]Лист1'!$A$2:$A$9</c:f>
              <c:strCache>
                <c:ptCount val="8"/>
                <c:pt idx="0">
                  <c:v>Слесарь-ремонтник</c:v>
                </c:pt>
                <c:pt idx="1">
                  <c:v>Станочник</c:v>
                </c:pt>
                <c:pt idx="2">
                  <c:v>Контролер станочных и слесарных работ</c:v>
                </c:pt>
                <c:pt idx="3">
                  <c:v>Наладчик станков с ПУ</c:v>
                </c:pt>
                <c:pt idx="4">
                  <c:v>Электромонтер ОПС</c:v>
                </c:pt>
                <c:pt idx="5">
                  <c:v>Слесарь механосборочных работ</c:v>
                </c:pt>
                <c:pt idx="6">
                  <c:v>Слесарь по КИП и А</c:v>
                </c:pt>
                <c:pt idx="7">
                  <c:v>Оператор станков с ПУ</c:v>
                </c:pt>
              </c:strCache>
            </c:strRef>
          </c:cat>
          <c:val>
            <c:numRef>
              <c:f>'[Диаграмма в Microsoft PowerPoint]Лист1'!$C$2:$C$9</c:f>
              <c:numCache>
                <c:formatCode>General</c:formatCode>
                <c:ptCount val="8"/>
                <c:pt idx="0">
                  <c:v>32</c:v>
                </c:pt>
                <c:pt idx="1">
                  <c:v>1</c:v>
                </c:pt>
                <c:pt idx="2">
                  <c:v>5</c:v>
                </c:pt>
                <c:pt idx="3">
                  <c:v>26</c:v>
                </c:pt>
                <c:pt idx="4">
                  <c:v>26</c:v>
                </c:pt>
                <c:pt idx="5">
                  <c:v>32</c:v>
                </c:pt>
                <c:pt idx="6">
                  <c:v>73</c:v>
                </c:pt>
                <c:pt idx="7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6-440E-B21C-795EE0EA2AB7}"/>
            </c:ext>
          </c:extLst>
        </c:ser>
        <c:ser>
          <c:idx val="2"/>
          <c:order val="2"/>
          <c:tx>
            <c:strRef>
              <c:f>'[Диаграмма в Microsoft PowerPoint]Лист1'!$D$1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'[Диаграмма в Microsoft PowerPoint]Лист1'!$A$2:$A$9</c:f>
              <c:strCache>
                <c:ptCount val="8"/>
                <c:pt idx="0">
                  <c:v>Слесарь-ремонтник</c:v>
                </c:pt>
                <c:pt idx="1">
                  <c:v>Станочник</c:v>
                </c:pt>
                <c:pt idx="2">
                  <c:v>Контролер станочных и слесарных работ</c:v>
                </c:pt>
                <c:pt idx="3">
                  <c:v>Наладчик станков с ПУ</c:v>
                </c:pt>
                <c:pt idx="4">
                  <c:v>Электромонтер ОПС</c:v>
                </c:pt>
                <c:pt idx="5">
                  <c:v>Слесарь механосборочных работ</c:v>
                </c:pt>
                <c:pt idx="6">
                  <c:v>Слесарь по КИП и А</c:v>
                </c:pt>
                <c:pt idx="7">
                  <c:v>Оператор станков с ПУ</c:v>
                </c:pt>
              </c:strCache>
            </c:strRef>
          </c:cat>
          <c:val>
            <c:numRef>
              <c:f>'[Диаграмма в Microsoft PowerPoint]Лист1'!$D$2:$D$9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15</c:v>
                </c:pt>
                <c:pt idx="4">
                  <c:v>25</c:v>
                </c:pt>
                <c:pt idx="5">
                  <c:v>29</c:v>
                </c:pt>
                <c:pt idx="6">
                  <c:v>79</c:v>
                </c:pt>
                <c:pt idx="7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16-440E-B21C-795EE0EA2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119040"/>
        <c:axId val="52120576"/>
      </c:barChart>
      <c:catAx>
        <c:axId val="52119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120576"/>
        <c:crosses val="autoZero"/>
        <c:auto val="1"/>
        <c:lblAlgn val="ctr"/>
        <c:lblOffset val="100"/>
        <c:noMultiLvlLbl val="0"/>
      </c:catAx>
      <c:valAx>
        <c:axId val="52120576"/>
        <c:scaling>
          <c:orientation val="minMax"/>
          <c:max val="1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119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Количество направлений подготовки ДЭ</a:t>
            </a:r>
          </a:p>
        </c:rich>
      </c:tx>
      <c:layout>
        <c:manualLayout>
          <c:xMode val="edge"/>
          <c:yMode val="edge"/>
          <c:x val="0.14566666666666667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564672"/>
        <c:axId val="135566464"/>
      </c:barChart>
      <c:catAx>
        <c:axId val="13556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ru-RU"/>
          </a:p>
        </c:txPr>
        <c:crossAx val="135566464"/>
        <c:crosses val="autoZero"/>
        <c:auto val="1"/>
        <c:lblAlgn val="ctr"/>
        <c:lblOffset val="100"/>
        <c:noMultiLvlLbl val="0"/>
      </c:catAx>
      <c:valAx>
        <c:axId val="13556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ru-RU"/>
          </a:p>
        </c:txPr>
        <c:crossAx val="13556467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62670896471141"/>
          <c:y val="0.28967682576848414"/>
          <c:w val="0.80653731388147376"/>
          <c:h val="0.586074994765919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PowerPoint]Лист1'!$F$13</c:f>
              <c:strCache>
                <c:ptCount val="1"/>
                <c:pt idx="0">
                  <c:v>Качественная успеваемость ДЭ, %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045070054347848E-2"/>
                  <c:y val="-0.21849492680530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CA-4179-98E6-18EBA62AA5FC}"/>
                </c:ext>
              </c:extLst>
            </c:dLbl>
            <c:dLbl>
              <c:idx val="1"/>
              <c:layout>
                <c:manualLayout>
                  <c:x val="0"/>
                  <c:y val="-0.281928937813302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CA-4179-98E6-18EBA62AA5FC}"/>
                </c:ext>
              </c:extLst>
            </c:dLbl>
            <c:dLbl>
              <c:idx val="2"/>
              <c:layout>
                <c:manualLayout>
                  <c:x val="5.0150233514491905E-3"/>
                  <c:y val="-0.27840482609063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CA-4179-98E6-18EBA62AA5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PowerPoint]Лист1'!$E$15:$E$17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'[Диаграмма в Microsoft PowerPoint]Лист1'!$F$15:$F$17</c:f>
              <c:numCache>
                <c:formatCode>General</c:formatCode>
                <c:ptCount val="3"/>
                <c:pt idx="0">
                  <c:v>64.8</c:v>
                </c:pt>
                <c:pt idx="1">
                  <c:v>89.6</c:v>
                </c:pt>
                <c:pt idx="2">
                  <c:v>90.7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9-436A-9270-5A877581C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642112"/>
        <c:axId val="135643904"/>
        <c:axId val="0"/>
      </c:bar3DChart>
      <c:catAx>
        <c:axId val="13564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43904"/>
        <c:crosses val="autoZero"/>
        <c:auto val="1"/>
        <c:lblAlgn val="ctr"/>
        <c:lblOffset val="100"/>
        <c:noMultiLvlLbl val="0"/>
      </c:catAx>
      <c:valAx>
        <c:axId val="13564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4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baseline="0" dirty="0">
                <a:solidFill>
                  <a:schemeClr val="tx1"/>
                </a:solidFill>
                <a:effectLst/>
                <a:latin typeface="+mj-lt"/>
              </a:rPr>
              <a:t>Абсолютная  успеваемость ДЭ, %</a:t>
            </a:r>
            <a:endParaRPr lang="ru-RU" sz="1600" dirty="0">
              <a:solidFill>
                <a:schemeClr val="tx1"/>
              </a:solidFill>
              <a:effectLst/>
              <a:latin typeface="+mj-lt"/>
            </a:endParaRPr>
          </a:p>
        </c:rich>
      </c:tx>
      <c:layout>
        <c:manualLayout>
          <c:xMode val="edge"/>
          <c:yMode val="edge"/>
          <c:x val="0.11564638840198813"/>
          <c:y val="2.1144664468583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99-40E7-8710-2FE340E3A44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99-40E7-8710-2FE340E3A44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99-40E7-8710-2FE340E3A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Лист1!$F$42:$F$44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Лист1!$G$42:$G$44</c:f>
              <c:numCache>
                <c:formatCode>General</c:formatCode>
                <c:ptCount val="3"/>
                <c:pt idx="0">
                  <c:v>100</c:v>
                </c:pt>
                <c:pt idx="1">
                  <c:v>99.2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99-40E7-8710-2FE340E3A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659904"/>
        <c:axId val="135661440"/>
        <c:axId val="0"/>
      </c:bar3DChart>
      <c:catAx>
        <c:axId val="13565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61440"/>
        <c:crosses val="autoZero"/>
        <c:auto val="1"/>
        <c:lblAlgn val="ctr"/>
        <c:lblOffset val="100"/>
        <c:noMultiLvlLbl val="0"/>
      </c:catAx>
      <c:valAx>
        <c:axId val="1356614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599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9145" cy="485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4153787" y="0"/>
            <a:ext cx="3179145" cy="485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82503F4-6EC4-4B41-9F41-22C28ADE3DD1}" type="datetimeFigureOut">
              <a:rPr lang="ru-RU"/>
              <a:t>13.01.2025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57238" y="1212850"/>
            <a:ext cx="5819775" cy="3273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733122" y="4666886"/>
            <a:ext cx="5868400" cy="38185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212795"/>
            <a:ext cx="3179145" cy="485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4153787" y="9212795"/>
            <a:ext cx="3179145" cy="485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A36232-4BE7-4F81-8926-5907148FC166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2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специальность технология машиностроения в</a:t>
            </a:r>
            <a:r>
              <a:rPr lang="ru-RU" baseline="0" dirty="0"/>
              <a:t>  2024 году средний балл составил 4,0</a:t>
            </a:r>
            <a:br>
              <a:rPr lang="ru-RU" baseline="0" dirty="0"/>
            </a:br>
            <a:r>
              <a:rPr lang="ru-RU" baseline="0" dirty="0"/>
              <a:t>Специальности, на которые набор не проводится - Земельно-имущественные отношения, </a:t>
            </a:r>
            <a:r>
              <a:rPr lang="ru-RU" baseline="0" dirty="0" err="1"/>
              <a:t>Электромонетр</a:t>
            </a:r>
            <a:r>
              <a:rPr lang="ru-RU" baseline="0" dirty="0"/>
              <a:t> ОПС, Операционная деятельность в логистике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36232-4BE7-4F81-8926-5907148FC1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837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61963" y="1308100"/>
            <a:ext cx="6278562" cy="35321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* по состоянию на 19.12..2023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2948EB0-8BE4-41A6-949A-A16189F490B1}" type="slidenum">
              <a:rPr lang="ru-RU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1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Программы профессионального обучения, дополнительные профессиональные программы в колледже реализуются для работников предприятий-партнеров по прямым договорам с заказчиками, по программам повышения квалификации и стажировкам педагогической направленности – совместно с РЦРПК. 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i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 г.</a:t>
            </a:r>
            <a:r>
              <a:rPr lang="ru-RU" sz="1200" b="1" i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колледже прошли обучение по </a:t>
            </a:r>
            <a:r>
              <a:rPr lang="ru-RU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программам профессионального обучения, программам дополнительного профессионального образования, дополнительного образования для детей и взрослых 646 человека.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заказчиками и партнёрами в реализации образовательных программ выступают Департамент труда и занятости населения Томской области, промышленные предприятия Томской области: АО «НПЦ «Полюс», ООО «Завод точной механики»,  АО «ТЭТЗ», АО «ТОМЗЭЛ», ООО «НПП «ТЭК», ООО «Сибирская машиностроитель», ОАО «СИМАКО», АО «Томский электротехнический завод», АО «ТЭМЗ им. Вахрушева»,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ХоменВиллс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Стальтом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ООО ТНПВО «СИАМ»,  ОАО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Газпромдобыча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ТомФрезер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Спарк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ООО «ТРЭМ Инновация»,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Сибур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Инновация»,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Полиситемы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ФГБУ Институт оптики и атмосферы, ФГАОУ ВО «НИ ТПУ»,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Томлесдрев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АО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Сибкабель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Межениновская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птицефабрика», ООО «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Лока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 войсковые части 3478, 3480, 3481, а также физические лица.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Таблица 6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№ п/п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Заказчик программы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Количество обученных, чел.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            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Центры занятости населения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159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             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Предприятия и организации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405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           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Население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82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           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Итого: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646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Колледж принимает участие в проекте «Первая рабочая профессия»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базе колледжа школьники 10,11-х классов прошли обучение по востребованным в Томской области профессиям: «Монтажник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радиоэлектроннной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аппаратуры», «Слесарь механосборочных работ», «Токарь».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колледж являлся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стажировочной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площадкой для реализации дополнительной профессиональной программы повышения квалификации педагогических работников «Практические навыки работы на современном оборудовании предприятий реального сектора экономики с последующей интеграцией в образовательные программы учреждений СПО» – практическая подготовка в форме стажировки в рамках Модуля 3 «Организация работы по освоению производственных навыков на базе мастерских с учетом профиля реализуемой профессии или специальности». Данную стажировку на базе колледжа прошли 8 преподавателей.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36232-4BE7-4F81-8926-5907148FC1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3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36232-4BE7-4F81-8926-5907148FC1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7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42950" y="1219200"/>
            <a:ext cx="5848350" cy="32893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По</a:t>
            </a:r>
            <a:r>
              <a:rPr lang="ru-RU" baseline="0" dirty="0"/>
              <a:t> результатам </a:t>
            </a:r>
            <a:r>
              <a:rPr lang="ru-RU" baseline="0" dirty="0" err="1"/>
              <a:t>профстажировок</a:t>
            </a:r>
            <a:r>
              <a:rPr lang="ru-RU" baseline="0" dirty="0"/>
              <a:t> на предприятии АО НПФ </a:t>
            </a:r>
            <a:r>
              <a:rPr lang="ru-RU" baseline="0" dirty="0" err="1"/>
              <a:t>Микран</a:t>
            </a:r>
            <a:r>
              <a:rPr lang="ru-RU" baseline="0" dirty="0"/>
              <a:t> студенты колледжа по специальности Управление качеством продукции, процессов и услуг остались работать на предприятии в должности сборщик электронной техники (Красовская Дарья, Ильина Татьяна, Тимошенко Юлия)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12 представителей</a:t>
            </a:r>
            <a:r>
              <a:rPr lang="ru-RU" baseline="0" dirty="0"/>
              <a:t>  экспертов участвовавших на Чемпионате с 5 предприятий г. Томска АО НПФ </a:t>
            </a:r>
            <a:r>
              <a:rPr lang="ru-RU" baseline="0" dirty="0" err="1"/>
              <a:t>Микран</a:t>
            </a:r>
            <a:r>
              <a:rPr lang="ru-RU" baseline="0" dirty="0"/>
              <a:t>, АО НПЦ Полюс, ООО </a:t>
            </a:r>
            <a:r>
              <a:rPr lang="ru-RU" baseline="0" dirty="0" err="1"/>
              <a:t>Томлесдрев</a:t>
            </a:r>
            <a:r>
              <a:rPr lang="ru-RU" baseline="0" dirty="0"/>
              <a:t>, ООО НПП ТЭК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796B94-D589-404F-A4ED-FFD8E8E9AFFE}" type="slidenum">
              <a:rPr lang="ru-RU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67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Сравнение 2023 и 2024</a:t>
            </a:r>
          </a:p>
          <a:p>
            <a:r>
              <a:rPr lang="ru-RU" dirty="0"/>
              <a:t>Наименование показателя	                                                                                                                                       Количество студентов 2023	Количество студентов 2024</a:t>
            </a:r>
          </a:p>
          <a:p>
            <a:r>
              <a:rPr lang="ru-RU" dirty="0"/>
              <a:t>Участники Регионального этапа чемпионата по профессиональному мастерству «Профессионалы» 	               40	                                      49</a:t>
            </a:r>
          </a:p>
          <a:p>
            <a:r>
              <a:rPr lang="ru-RU" dirty="0"/>
              <a:t>Призеры Регионального этапа чемпионата по профессиональному мастерству «Профессионалы»	                                      22                                            29</a:t>
            </a:r>
          </a:p>
          <a:p>
            <a:r>
              <a:rPr lang="ru-RU" dirty="0"/>
              <a:t>Золотые медали Регионального этапа чемпионата по профессиональному мастерству «Профессионалы»	               6	                                       12</a:t>
            </a:r>
          </a:p>
          <a:p>
            <a:r>
              <a:rPr lang="ru-RU" dirty="0"/>
              <a:t>Участие в Отборочном (межрегиональном) этапе чемпионата по профессиональному мастерству «Профессионалы»</a:t>
            </a:r>
            <a:r>
              <a:rPr lang="ru-RU" baseline="0" dirty="0"/>
              <a:t>        </a:t>
            </a:r>
            <a:r>
              <a:rPr lang="ru-RU" dirty="0"/>
              <a:t>6	                                       10</a:t>
            </a:r>
          </a:p>
          <a:p>
            <a:r>
              <a:rPr lang="ru-RU" dirty="0"/>
              <a:t>Участие в Финале Чемпионата по профессиональному мастерству «Профессионалы»	                                       4	                                         2</a:t>
            </a:r>
          </a:p>
          <a:p>
            <a:endParaRPr lang="ru-RU" dirty="0"/>
          </a:p>
          <a:p>
            <a:r>
              <a:rPr lang="ru-RU" dirty="0"/>
              <a:t>В 2024 году не было компетенции Электроника, но появились компетенции Изготовление прототипов, Бухгалтерский учет и Предпринимательство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Участие в Итоговом (межрегиональном) этапе чемпионата Всероссийского чемпионатного движения по профессиональному мастерству «Профессионалы»</a:t>
            </a:r>
          </a:p>
          <a:p>
            <a:r>
              <a:rPr lang="ru-RU" dirty="0"/>
              <a:t>Наименование компетенции	                                     Место 2023	Место 2024</a:t>
            </a:r>
          </a:p>
          <a:p>
            <a:r>
              <a:rPr lang="ru-RU" dirty="0"/>
              <a:t>Автоматизация бизнес процессов организаций	                       -	17 из 30</a:t>
            </a:r>
          </a:p>
          <a:p>
            <a:r>
              <a:rPr lang="ru-RU" dirty="0"/>
              <a:t>Бухгалтерский учет                                             	                       -	47 из 52</a:t>
            </a:r>
          </a:p>
          <a:p>
            <a:r>
              <a:rPr lang="ru-RU" dirty="0"/>
              <a:t>Веб-технологии	                                                                      </a:t>
            </a:r>
            <a:r>
              <a:rPr lang="ru-RU" baseline="0" dirty="0"/>
              <a:t> </a:t>
            </a:r>
            <a:r>
              <a:rPr lang="ru-RU" dirty="0"/>
              <a:t> -	18 из 30</a:t>
            </a:r>
          </a:p>
          <a:p>
            <a:r>
              <a:rPr lang="ru-RU" dirty="0"/>
              <a:t>Изготовление прототипов (Аддитивное производство)                 	-	16 из 19</a:t>
            </a:r>
          </a:p>
          <a:p>
            <a:r>
              <a:rPr lang="ru-RU" dirty="0"/>
              <a:t>Инженерный дизайн САПР	                                                                   6 из 32	7 из 36</a:t>
            </a:r>
          </a:p>
          <a:p>
            <a:r>
              <a:rPr lang="ru-RU" dirty="0" err="1"/>
              <a:t>Мехатроника</a:t>
            </a:r>
            <a:r>
              <a:rPr lang="ru-RU" dirty="0"/>
              <a:t>	                                                                                           7 из 17	8 из 20</a:t>
            </a:r>
          </a:p>
          <a:p>
            <a:r>
              <a:rPr lang="ru-RU" dirty="0"/>
              <a:t>Разработка компьютерных игр и мультимедийных приложений	-	19 из 21</a:t>
            </a:r>
          </a:p>
          <a:p>
            <a:r>
              <a:rPr lang="ru-RU" dirty="0"/>
              <a:t>Токарные работы на станках с ЧПУ	                                             9 из 29	23 из 31</a:t>
            </a:r>
          </a:p>
          <a:p>
            <a:r>
              <a:rPr lang="ru-RU" dirty="0"/>
              <a:t>Фрезерные работы на станках с ЧПУ	                                             21 из 22	21 из 23</a:t>
            </a:r>
          </a:p>
          <a:p>
            <a:endParaRPr lang="ru-RU" dirty="0"/>
          </a:p>
          <a:p>
            <a:r>
              <a:rPr lang="ru-RU" dirty="0"/>
              <a:t>Финал Чемпионата Высоких технологий 2024 по компетенции «Разработчик </a:t>
            </a:r>
            <a:r>
              <a:rPr lang="ru-RU" dirty="0" err="1"/>
              <a:t>мехатронных</a:t>
            </a:r>
            <a:r>
              <a:rPr lang="ru-RU" dirty="0"/>
              <a:t> систем реабилитации (</a:t>
            </a:r>
            <a:r>
              <a:rPr lang="ru-RU" dirty="0" err="1"/>
              <a:t>экзоскелеты</a:t>
            </a:r>
            <a:r>
              <a:rPr lang="ru-RU" dirty="0"/>
              <a:t>)» - 7 из 9</a:t>
            </a:r>
          </a:p>
          <a:p>
            <a:endParaRPr lang="ru-RU" dirty="0"/>
          </a:p>
          <a:p>
            <a:r>
              <a:rPr lang="ru-RU" dirty="0"/>
              <a:t>Сетевые</a:t>
            </a:r>
            <a:r>
              <a:rPr lang="ru-RU" baseline="0" dirty="0"/>
              <a:t> программы </a:t>
            </a:r>
            <a:r>
              <a:rPr lang="ru-RU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ДПО "Программирование </a:t>
            </a:r>
            <a:r>
              <a:rPr lang="ru-RU" sz="1200" b="0" i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мехатронных</a:t>
            </a:r>
            <a:r>
              <a:rPr lang="ru-RU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линий", </a:t>
            </a:r>
            <a:r>
              <a:rPr lang="ru-RU" sz="1200" b="0" i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Томлесдрев</a:t>
            </a:r>
            <a:r>
              <a:rPr lang="ru-RU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7 человек, Договор о сетевой форме реализации образовательной программы 3 группы </a:t>
            </a:r>
            <a:r>
              <a:rPr lang="ru-RU" sz="1200" b="0" i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Мехатроников</a:t>
            </a:r>
            <a:r>
              <a:rPr lang="ru-RU" sz="1200" b="0" i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58 человек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36232-4BE7-4F81-8926-5907148FC1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99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33DB2-0194-4734-97DC-DD22D83788A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1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A36232-4BE7-4F81-8926-5907148FC1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864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61963" y="1308100"/>
            <a:ext cx="6278562" cy="35321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* по состоянию на 19.12.2023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ru-RU" sz="1200" dirty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2948EB0-8BE4-41A6-949A-A16189F490B1}" type="slidenum">
              <a:rPr lang="ru-RU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2130426"/>
            <a:ext cx="103632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1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200" y="274639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74639"/>
            <a:ext cx="8026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ПРОМЫШЛЕННЫЙ ОБРАЗОВАТЕЛЬНО_ОТРАСЛЕВОЙ КЛАСТЕР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93DD6-689B-49EE-9AF4-EE2BB40155F2}" type="datetime1">
              <a:rPr lang="en-US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0FE47E-D5E1-4B03-AAF4-315FDE2AFDBC}" type="datetimeFigureOut">
              <a:rPr lang="ru-RU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6671B-1A60-4772-AF2D-CE9565CC005E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.png"/><Relationship Id="rId10" Type="http://schemas.openxmlformats.org/officeDocument/2006/relationships/image" Target="../media/image45.jpeg"/><Relationship Id="rId4" Type="http://schemas.openxmlformats.org/officeDocument/2006/relationships/image" Target="../media/image6.pn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jpeg"/><Relationship Id="rId3" Type="http://schemas.openxmlformats.org/officeDocument/2006/relationships/image" Target="../media/image46.jpeg"/><Relationship Id="rId7" Type="http://schemas.openxmlformats.org/officeDocument/2006/relationships/image" Target="../media/image5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1.jpeg"/><Relationship Id="rId5" Type="http://schemas.openxmlformats.org/officeDocument/2006/relationships/image" Target="../media/image48.jpeg"/><Relationship Id="rId10" Type="http://schemas.openxmlformats.org/officeDocument/2006/relationships/image" Target="../media/image50.jpg"/><Relationship Id="rId4" Type="http://schemas.openxmlformats.org/officeDocument/2006/relationships/image" Target="../media/image47.jpe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png"/><Relationship Id="rId7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chart" Target="../charts/chart2.xml"/><Relationship Id="rId4" Type="http://schemas.openxmlformats.org/officeDocument/2006/relationships/image" Target="../media/image6.png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9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chart" Target="../charts/chart6.xml"/><Relationship Id="rId4" Type="http://schemas.openxmlformats.org/officeDocument/2006/relationships/image" Target="../media/image5.png"/><Relationship Id="rId9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18" Type="http://schemas.openxmlformats.org/officeDocument/2006/relationships/image" Target="../media/image6.png"/><Relationship Id="rId26" Type="http://schemas.openxmlformats.org/officeDocument/2006/relationships/image" Target="../media/image33.jpeg"/><Relationship Id="rId3" Type="http://schemas.openxmlformats.org/officeDocument/2006/relationships/chart" Target="../charts/chart10.xml"/><Relationship Id="rId21" Type="http://schemas.openxmlformats.org/officeDocument/2006/relationships/chart" Target="../charts/chart11.xml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17" Type="http://schemas.openxmlformats.org/officeDocument/2006/relationships/image" Target="../media/image5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chart" Target="../charts/chart12.xml"/><Relationship Id="rId10" Type="http://schemas.openxmlformats.org/officeDocument/2006/relationships/image" Target="../media/image22.jpg"/><Relationship Id="rId19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image" Target="../media/image26.jpg"/><Relationship Id="rId22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5.png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3.xml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35.jp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479256" y="4282534"/>
            <a:ext cx="6008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ea typeface="Tahoma"/>
                <a:cs typeface="Tahoma"/>
              </a:rPr>
              <a:t>Пояркова Ольга Николаевна</a:t>
            </a:r>
            <a:endParaRPr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i="1" dirty="0">
                <a:solidFill>
                  <a:srgbClr val="002060"/>
                </a:solidFill>
                <a:ea typeface="Tahoma"/>
                <a:cs typeface="Tahoma"/>
              </a:rPr>
              <a:t>Директор </a:t>
            </a:r>
            <a:endParaRPr i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79376" y="3598387"/>
            <a:ext cx="2164881" cy="3483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184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50" smtClean="0">
                <a:solidFill>
                  <a:srgbClr val="002060"/>
                </a:solidFill>
              </a:rPr>
              <a:t>10.01.2025</a:t>
            </a:r>
            <a:endParaRPr sz="1450" dirty="0">
              <a:solidFill>
                <a:srgbClr val="002060"/>
              </a:solidFill>
            </a:endParaRP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0" y="5031257"/>
            <a:ext cx="12288687" cy="1826744"/>
          </a:xfrm>
          <a:prstGeom prst="flowChartProcess">
            <a:avLst/>
          </a:prstGeom>
          <a:solidFill>
            <a:srgbClr val="A9B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 rot="2199165">
            <a:off x="7617563" y="3087472"/>
            <a:ext cx="2307643" cy="3348541"/>
          </a:xfrm>
          <a:prstGeom prst="ellipse">
            <a:avLst/>
          </a:prstGeom>
          <a:solidFill>
            <a:srgbClr val="F6F8F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0">
              <a:solidFill>
                <a:prstClr val="white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944349">
            <a:off x="8672602" y="5001120"/>
            <a:ext cx="2152773" cy="19106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biLevel thresh="25000"/>
          </a:blip>
          <a:srcRect t="63593"/>
          <a:stretch/>
        </p:blipFill>
        <p:spPr bwMode="auto">
          <a:xfrm>
            <a:off x="1631504" y="5031256"/>
            <a:ext cx="5979952" cy="17902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16860">
            <a:off x="7837159" y="2896027"/>
            <a:ext cx="2286600" cy="3185950"/>
          </a:xfrm>
          <a:prstGeom prst="rect">
            <a:avLst/>
          </a:prstGeom>
        </p:spPr>
      </p:pic>
      <p:sp>
        <p:nvSpPr>
          <p:cNvPr id="12" name="Заголовок 1"/>
          <p:cNvSpPr txBox="1"/>
          <p:nvPr/>
        </p:nvSpPr>
        <p:spPr bwMode="auto">
          <a:xfrm>
            <a:off x="479256" y="1817819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2060"/>
                </a:solidFill>
                <a:latin typeface="PT Astra Serif"/>
                <a:ea typeface="Calibri"/>
                <a:cs typeface="PT Astra Serif"/>
              </a:defRPr>
            </a:lvl1pPr>
          </a:lstStyle>
          <a:p>
            <a:pPr>
              <a:defRPr/>
            </a:pPr>
            <a:r>
              <a:rPr lang="ru-RU" dirty="0">
                <a:latin typeface="+mj-lt"/>
              </a:rPr>
              <a:t>ОТЧЕТ ПО ПРОГРАММЕ РАЗВИТИЯ </a:t>
            </a:r>
            <a:endParaRPr dirty="0"/>
          </a:p>
          <a:p>
            <a:pPr>
              <a:defRPr/>
            </a:pPr>
            <a:r>
              <a:rPr lang="ru-RU" dirty="0">
                <a:solidFill>
                  <a:srgbClr val="CC0000"/>
                </a:solidFill>
                <a:latin typeface="+mj-lt"/>
              </a:rPr>
              <a:t>ТОМСКОГО ЭКОНОМИКО-ПРОМЫШЛЕННОГО КОЛЛЕДЖА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 </a:t>
            </a:r>
            <a:endParaRPr lang="en-AU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ru-RU" dirty="0">
                <a:latin typeface="+mj-lt"/>
              </a:rPr>
              <a:t>ЗА 2024 ГОД</a:t>
            </a:r>
            <a:endParaRPr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63352" y="116632"/>
            <a:ext cx="1368152" cy="8884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94626B0-23BD-4DF9-8D6F-BF1F87FBC0B2}"/>
              </a:ext>
            </a:extLst>
          </p:cNvPr>
          <p:cNvSpPr/>
          <p:nvPr/>
        </p:nvSpPr>
        <p:spPr>
          <a:xfrm>
            <a:off x="6525087" y="817150"/>
            <a:ext cx="5468645" cy="1667456"/>
          </a:xfrm>
          <a:prstGeom prst="rect">
            <a:avLst/>
          </a:prstGeom>
          <a:solidFill>
            <a:srgbClr val="76F2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 bwMode="auto">
          <a:xfrm>
            <a:off x="0" y="0"/>
            <a:ext cx="12192000" cy="836712"/>
            <a:chOff x="0" y="0"/>
            <a:chExt cx="9144000" cy="8112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4" name="Прямоугольник 3"/>
          <p:cNvSpPr/>
          <p:nvPr/>
        </p:nvSpPr>
        <p:spPr bwMode="auto">
          <a:xfrm>
            <a:off x="1880064" y="28409"/>
            <a:ext cx="8749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ПОКАЗАТЕЛИ РЕАЛИЗАЦИИ ПРОГРАММЫ 2024-2027 ГОДЫ.</a:t>
            </a: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ЗАДАЧА 2. СОВЕРШЕНСТВОВАНИЕ ОБРАЗОВАТЕЛЬНОГО ПРОЦЕССА </a:t>
            </a:r>
          </a:p>
          <a:p>
            <a:pPr defTabSz="1290512">
              <a:defRPr/>
            </a:pPr>
            <a:endParaRPr lang="ru-RU" sz="2000" b="1" dirty="0">
              <a:solidFill>
                <a:schemeClr val="bg1">
                  <a:lumMod val="95000"/>
                </a:schemeClr>
              </a:solidFill>
              <a:latin typeface="Tahoma"/>
              <a:ea typeface="Tahoma"/>
              <a:cs typeface="Tahoma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205276"/>
              </p:ext>
            </p:extLst>
          </p:nvPr>
        </p:nvGraphicFramePr>
        <p:xfrm>
          <a:off x="0" y="788742"/>
          <a:ext cx="6257925" cy="617482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4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9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6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94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139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cs typeface="Times New Roman"/>
                        </a:rPr>
                        <a:t>№п/п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cs typeface="Times New Roman"/>
                        </a:rPr>
                        <a:t>Наименование показателя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800" dirty="0">
                          <a:latin typeface="+mn-lt"/>
                        </a:rPr>
                        <a:t>2024 г.</a:t>
                      </a:r>
                      <a:endParaRPr lang="ru-RU" sz="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R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R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cs typeface="Times New Roman"/>
                        </a:rPr>
                        <a:t>2025г.</a:t>
                      </a:r>
                      <a:endParaRPr sz="105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latin typeface="+mn-lt"/>
                          <a:cs typeface="Times New Roman"/>
                        </a:rPr>
                        <a:t>2026г.</a:t>
                      </a:r>
                      <a:endParaRPr sz="105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cs typeface="Times New Roman"/>
                        </a:rPr>
                        <a:t>2027 г. </a:t>
                      </a:r>
                      <a:endParaRPr sz="105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7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>
                          <a:latin typeface="+mn-lt"/>
                          <a:cs typeface="Times New Roman"/>
                        </a:rPr>
                        <a:t>план</a:t>
                      </a:r>
                      <a:endParaRPr lang="ru-RU" sz="105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L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L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>
                          <a:latin typeface="+mn-lt"/>
                          <a:cs typeface="Times New Roman"/>
                        </a:rPr>
                        <a:t>факт</a:t>
                      </a:r>
                      <a:endParaRPr lang="ru-RU" sz="105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R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latin typeface="+mn-lt"/>
                          <a:cs typeface="Times New Roman"/>
                        </a:rPr>
                        <a:t> 2.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latin typeface="+mn-lt"/>
                          <a:ea typeface="Calibri"/>
                          <a:cs typeface="Times New Roman"/>
                        </a:rPr>
                        <a:t>Задача 2. </a:t>
                      </a: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Совершенствование образовательного процесса </a:t>
                      </a:r>
                      <a:endParaRPr sz="1050" dirty="0"/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T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T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9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2.1.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педагогических работников моложе 35 лет в общей численности педагогических работников, %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  <a:endParaRPr sz="1050" dirty="0"/>
                    </a:p>
                  </a:txBody>
                  <a:tcPr marL="32580" marR="32580" marT="4525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/>
                        <a:t>30</a:t>
                      </a:r>
                      <a:endParaRPr sz="1050" b="1" dirty="0"/>
                    </a:p>
                  </a:txBody>
                  <a:tcPr marL="0" marR="0" marT="0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82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2.2.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педагогических работников, прошедших обучение по программам дополнительного профессионального образования, в общей численности педагогических работников, %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</a:rPr>
                        <a:t>44</a:t>
                      </a:r>
                      <a:endParaRPr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26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2.3.</a:t>
                      </a:r>
                      <a:endParaRPr sz="1050" dirty="0"/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Доля педагогических работников имеющих первую и высшую категорию, в общей численности педагогических работников, %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/>
                        </a:rPr>
                        <a:t>48</a:t>
                      </a:r>
                      <a:endParaRPr sz="1050" b="1" dirty="0">
                        <a:solidFill>
                          <a:srgbClr val="FF0000"/>
                        </a:solidFill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</a:rPr>
                        <a:t>44</a:t>
                      </a:r>
                      <a:endParaRPr sz="105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  <a:endParaRPr sz="1050" b="1" dirty="0"/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sz="1050" b="1" dirty="0"/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sz="1050" b="1" dirty="0"/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82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2.4.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средств, полученных от приносящей доход деятельности, направленных на развитие материально-технической базы (от общего объема средств от приносящей доход деятельности), % 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2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latin typeface="+mn-lt"/>
                          <a:ea typeface="Calibri"/>
                          <a:cs typeface="Times New Roman"/>
                        </a:rPr>
                        <a:t>2.5.</a:t>
                      </a:r>
                      <a:endParaRPr sz="1050"/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Объем средств работодателей, привлеченных в ПОО на развитие материально-технической базы, тыс. руб.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>
                          <a:solidFill>
                            <a:srgbClr val="4A7EBB"/>
                          </a:solidFill>
                          <a:latin typeface="+mn-lt"/>
                          <a:ea typeface="+mn-ea"/>
                          <a:cs typeface="Times New Roman"/>
                        </a:rPr>
                        <a:t>600</a:t>
                      </a:r>
                      <a:endParaRPr lang="ru-RU" sz="1050" b="1" dirty="0">
                        <a:solidFill>
                          <a:srgbClr val="4A7EB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>
                          <a:solidFill>
                            <a:srgbClr val="4A7EBB"/>
                          </a:solidFill>
                          <a:latin typeface="+mn-lt"/>
                          <a:ea typeface="Tahoma"/>
                          <a:cs typeface="Times New Roman"/>
                        </a:rPr>
                        <a:t>1800,4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33000</a:t>
                      </a:r>
                      <a:endParaRPr lang="ru-RU" sz="105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10000</a:t>
                      </a:r>
                      <a:endParaRPr lang="ru-RU" sz="105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1000</a:t>
                      </a:r>
                      <a:endParaRPr lang="ru-RU" sz="105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926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2.6.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Оценка эффективности ФХД ПОО в предыдущем календарном году (признана высокоэффективной (в/э) либо эффективной (э)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в/э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в/э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в/э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в/э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в/э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2978624897"/>
                  </a:ext>
                </a:extLst>
              </a:tr>
              <a:tr h="745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2.7.</a:t>
                      </a:r>
                      <a:endParaRPr sz="1050" dirty="0"/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Доля фонда оплаты труда, направляемого на оплату труда административно-управленческого и вспомогательного персонала, в % по состоянию 31 декабря предыдущего календарного года (не более 40%)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/>
                        <a:t>14,8</a:t>
                      </a:r>
                      <a:endParaRPr sz="105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050" dirty="0"/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366396054"/>
                  </a:ext>
                </a:extLst>
              </a:tr>
              <a:tr h="55926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2.8.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работников предприятий – работодателей, участвующих в реализации ОПОП в качестве педагогических работников, %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sz="1050" b="1" dirty="0">
                        <a:solidFill>
                          <a:schemeClr val="tx1"/>
                        </a:solidFill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</a:rPr>
                        <a:t>41,5</a:t>
                      </a:r>
                      <a:endParaRPr sz="105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45</a:t>
                      </a:r>
                      <a:endParaRPr sz="1050" dirty="0"/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657295510"/>
                  </a:ext>
                </a:extLst>
              </a:tr>
              <a:tr h="74482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2.9.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Создание материально-технической базы воспитательного пространства (кабинет ОБЗР, 2 музея, государственные символы России, актовый зал, костюмерная, кабинет для вокала,  кабинет студенческого самоуправления, молодежный центр, шахматный клуб и другие), ед.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sz="120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200" dirty="0"/>
                        <a:t>10</a:t>
                      </a:r>
                      <a:endParaRPr sz="12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sz="120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sz="120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sz="1200" dirty="0"/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316548350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988587" y="0"/>
            <a:ext cx="1098142" cy="713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42C3D1-50D2-45F6-AE37-7FB60069054D}"/>
              </a:ext>
            </a:extLst>
          </p:cNvPr>
          <p:cNvSpPr txBox="1"/>
          <p:nvPr/>
        </p:nvSpPr>
        <p:spPr>
          <a:xfrm>
            <a:off x="7248128" y="2828581"/>
            <a:ext cx="19911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КАДРЫ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ФИНАСОВЫЕ РЕСУРСЫ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ПАРТНЕРСТВО</a:t>
            </a:r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CD9EA393-7872-4E91-94FD-87ADF0B55C3F}"/>
              </a:ext>
            </a:extLst>
          </p:cNvPr>
          <p:cNvSpPr/>
          <p:nvPr/>
        </p:nvSpPr>
        <p:spPr>
          <a:xfrm>
            <a:off x="6787133" y="2790908"/>
            <a:ext cx="2860996" cy="1611048"/>
          </a:xfrm>
          <a:prstGeom prst="flowChartConnector">
            <a:avLst/>
          </a:prstGeom>
          <a:solidFill>
            <a:schemeClr val="accent1">
              <a:alpha val="18000"/>
            </a:schemeClr>
          </a:solidFill>
          <a:ln>
            <a:solidFill>
              <a:schemeClr val="accent1">
                <a:shade val="50000"/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0F6911-D6C2-43DB-B9B1-6C1D2BF2F977}"/>
              </a:ext>
            </a:extLst>
          </p:cNvPr>
          <p:cNvSpPr txBox="1"/>
          <p:nvPr/>
        </p:nvSpPr>
        <p:spPr>
          <a:xfrm>
            <a:off x="6473612" y="4982917"/>
            <a:ext cx="343640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Привлечение финансовых средств;</a:t>
            </a:r>
          </a:p>
          <a:p>
            <a:pPr marL="87313" indent="-87313"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Текущий ремонт помещений колледжа;</a:t>
            </a:r>
          </a:p>
          <a:p>
            <a:pPr marL="87313" indent="-87313"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Передача оборудования</a:t>
            </a:r>
          </a:p>
        </p:txBody>
      </p:sp>
      <p:sp>
        <p:nvSpPr>
          <p:cNvPr id="41" name="Скругленный прямоугольник 13">
            <a:extLst>
              <a:ext uri="{FF2B5EF4-FFF2-40B4-BE49-F238E27FC236}">
                <a16:creationId xmlns:a16="http://schemas.microsoft.com/office/drawing/2014/main" id="{9A99969C-5204-4B1F-8F4C-97B7E2EEE4B5}"/>
              </a:ext>
            </a:extLst>
          </p:cNvPr>
          <p:cNvSpPr/>
          <p:nvPr/>
        </p:nvSpPr>
        <p:spPr bwMode="auto">
          <a:xfrm>
            <a:off x="6525087" y="4781122"/>
            <a:ext cx="3142972" cy="181597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lang="ru-RU"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ru-RU" sz="1400" kern="1200" dirty="0">
              <a:solidFill>
                <a:schemeClr val="accent5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51" y="826615"/>
            <a:ext cx="2504277" cy="1669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42" y="5373216"/>
            <a:ext cx="2030289" cy="1353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309" y="809634"/>
            <a:ext cx="2243317" cy="1682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4" b="26891"/>
          <a:stretch/>
        </p:blipFill>
        <p:spPr>
          <a:xfrm>
            <a:off x="9961492" y="4036911"/>
            <a:ext cx="2030290" cy="12286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" b="9606"/>
          <a:stretch/>
        </p:blipFill>
        <p:spPr>
          <a:xfrm>
            <a:off x="9973441" y="2636912"/>
            <a:ext cx="2030289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B9C93F-8645-4354-AEB4-AA5309DA48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24236" r="5760"/>
          <a:stretch/>
        </p:blipFill>
        <p:spPr>
          <a:xfrm>
            <a:off x="4861608" y="990962"/>
            <a:ext cx="2311112" cy="161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480A630-BC3B-44E1-B3C3-3A3DE5B7B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9" t="17689" r="6514"/>
          <a:stretch/>
        </p:blipFill>
        <p:spPr>
          <a:xfrm>
            <a:off x="9708204" y="4882938"/>
            <a:ext cx="1626875" cy="188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8DE58D-36E7-4BA7-91D5-0A9688163C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338" r="7372"/>
          <a:stretch/>
        </p:blipFill>
        <p:spPr>
          <a:xfrm>
            <a:off x="9585254" y="2733056"/>
            <a:ext cx="1758131" cy="141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6CCCB7-7C65-4CF7-BB5D-D749D8C1E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19044" r="2958" b="4851"/>
          <a:stretch/>
        </p:blipFill>
        <p:spPr>
          <a:xfrm>
            <a:off x="1004258" y="5433236"/>
            <a:ext cx="1933511" cy="122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 bwMode="auto">
          <a:xfrm>
            <a:off x="0" y="0"/>
            <a:ext cx="12192000" cy="776542"/>
            <a:chOff x="0" y="0"/>
            <a:chExt cx="9144000" cy="8112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4" name="Прямоугольник 3"/>
          <p:cNvSpPr/>
          <p:nvPr/>
        </p:nvSpPr>
        <p:spPr bwMode="auto">
          <a:xfrm>
            <a:off x="30584" y="65105"/>
            <a:ext cx="10846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ПОКАЗАТЕЛИ РЕАЛИЗАЦИИ ПРОГРАММЫ 2023-2027 ГОДЫ.</a:t>
            </a:r>
          </a:p>
          <a:p>
            <a:pPr algn="ctr" defTabSz="1290512">
              <a:defRPr/>
            </a:pPr>
            <a:r>
              <a:rPr lang="ru-RU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ЗАДАЧА 3. ПОВЫШЕНИЕ ЭФФЕКТИВНОСТИ СИСТЕМЫ ВОСПИТАНИЯ И ПРОФИЛАКТИКИ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485928"/>
              </p:ext>
            </p:extLst>
          </p:nvPr>
        </p:nvGraphicFramePr>
        <p:xfrm>
          <a:off x="3143672" y="2615044"/>
          <a:ext cx="6276203" cy="417452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val="1750271373"/>
                    </a:ext>
                  </a:extLst>
                </a:gridCol>
                <a:gridCol w="3327206">
                  <a:extLst>
                    <a:ext uri="{9D8B030D-6E8A-4147-A177-3AD203B41FA5}">
                      <a16:colId xmlns:a16="http://schemas.microsoft.com/office/drawing/2014/main" val="2174477956"/>
                    </a:ext>
                  </a:extLst>
                </a:gridCol>
                <a:gridCol w="518459">
                  <a:extLst>
                    <a:ext uri="{9D8B030D-6E8A-4147-A177-3AD203B41FA5}">
                      <a16:colId xmlns:a16="http://schemas.microsoft.com/office/drawing/2014/main" val="3526186052"/>
                    </a:ext>
                  </a:extLst>
                </a:gridCol>
                <a:gridCol w="500978">
                  <a:extLst>
                    <a:ext uri="{9D8B030D-6E8A-4147-A177-3AD203B41FA5}">
                      <a16:colId xmlns:a16="http://schemas.microsoft.com/office/drawing/2014/main" val="3168913538"/>
                    </a:ext>
                  </a:extLst>
                </a:gridCol>
                <a:gridCol w="591320">
                  <a:extLst>
                    <a:ext uri="{9D8B030D-6E8A-4147-A177-3AD203B41FA5}">
                      <a16:colId xmlns:a16="http://schemas.microsoft.com/office/drawing/2014/main" val="917199863"/>
                    </a:ext>
                  </a:extLst>
                </a:gridCol>
                <a:gridCol w="525104">
                  <a:extLst>
                    <a:ext uri="{9D8B030D-6E8A-4147-A177-3AD203B41FA5}">
                      <a16:colId xmlns:a16="http://schemas.microsoft.com/office/drawing/2014/main" val="908748624"/>
                    </a:ext>
                  </a:extLst>
                </a:gridCol>
                <a:gridCol w="525104">
                  <a:extLst>
                    <a:ext uri="{9D8B030D-6E8A-4147-A177-3AD203B41FA5}">
                      <a16:colId xmlns:a16="http://schemas.microsoft.com/office/drawing/2014/main" val="1550587379"/>
                    </a:ext>
                  </a:extLst>
                </a:gridCol>
              </a:tblGrid>
              <a:tr h="17232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№п/п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Наименование показателя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2024 г.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R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R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2025 г.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L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2026г.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2027г.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4165751716"/>
                  </a:ext>
                </a:extLst>
              </a:tr>
              <a:tr h="27965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план</a:t>
                      </a:r>
                      <a:endParaRPr lang="ru-RU" sz="1050" b="1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L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L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факт</a:t>
                      </a:r>
                      <a:endParaRPr lang="ru-RU" sz="1050" b="1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R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468238"/>
                  </a:ext>
                </a:extLst>
              </a:tr>
              <a:tr h="347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 2.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Times New Roman"/>
                        </a:rPr>
                        <a:t>Задача 3. </a:t>
                      </a: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Times New Roman"/>
                        </a:rPr>
                        <a:t>Система</a:t>
                      </a: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Times New Roman"/>
                        </a:rPr>
                        <a:t> воспитания и профилактики</a:t>
                      </a: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T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T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05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558637799"/>
                  </a:ext>
                </a:extLst>
              </a:tr>
              <a:tr h="446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3.1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Доля обучающихся из группы риска, состоящих на внутреннем и внешних профилактических учетах, %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9525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0,7</a:t>
                      </a:r>
                    </a:p>
                  </a:txBody>
                  <a:tcPr marL="0" marR="0" marT="0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997579622"/>
                  </a:ext>
                </a:extLst>
              </a:tr>
              <a:tr h="205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3.2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Доля обучающихся группы риска, вовлеченных в детские, молодежные и студенческие объединения, %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28,6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30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40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50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541092449"/>
                  </a:ext>
                </a:extLst>
              </a:tr>
              <a:tr h="205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3.3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обучающихся группы риска, занятых, в том числе трудоустроенных, в каникулярное время, чел.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100460714"/>
                  </a:ext>
                </a:extLst>
              </a:tr>
              <a:tr h="205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3.4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обучающихся, вовлеченных в деятельность первичного отделения регионального отделения Общероссийского общественно-государственного движения детей и молодежи «Движение первых» Томской области, %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5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sz="105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sz="105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sz="105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27719054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3.5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обучающихся, вовлеченных во флагманские программы и другие мероприятия Молодежного центра СПО, %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71,2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68483978"/>
                  </a:ext>
                </a:extLst>
              </a:tr>
              <a:tr h="373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3.6</a:t>
                      </a:r>
                      <a:endParaRPr sz="105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вовлеченных обучающихся в отряд «Юнармия», чел.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sz="12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431604934"/>
                  </a:ext>
                </a:extLst>
              </a:tr>
              <a:tr h="352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/>
                        </a:rPr>
                        <a:t>3.7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Доля обучающихся – пользователей «Пушкинской карты», %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050" b="0" dirty="0" smtClean="0">
                          <a:solidFill>
                            <a:srgbClr val="FF0000"/>
                          </a:solidFill>
                          <a:latin typeface="+mn-lt"/>
                          <a:cs typeface="Times New Roman"/>
                        </a:rPr>
                        <a:t>85</a:t>
                      </a:r>
                      <a:endParaRPr sz="12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310813673"/>
                  </a:ext>
                </a:extLst>
              </a:tr>
            </a:tbl>
          </a:graphicData>
        </a:graphic>
      </p:graphicFrame>
      <p:sp>
        <p:nvSpPr>
          <p:cNvPr id="18" name="AutoShape 2" descr="Купить ПАТРИОТИЧЕСКАЯ ДЕКОРАЦИЯ ГЕРБ. ФЛАГ РОССИЙСКОЙ ФЕДЕРАЦИИ 1027-АДВ в  магазине развивающих игрушек Детский сад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931042" y="7937"/>
            <a:ext cx="1079430" cy="700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Надпись 345">
            <a:extLst>
              <a:ext uri="{FF2B5EF4-FFF2-40B4-BE49-F238E27FC236}">
                <a16:creationId xmlns:a16="http://schemas.microsoft.com/office/drawing/2014/main" id="{DBFDE797-7F5A-47B8-81A4-3D0C6E132563}"/>
              </a:ext>
            </a:extLst>
          </p:cNvPr>
          <p:cNvSpPr txBox="1"/>
          <p:nvPr/>
        </p:nvSpPr>
        <p:spPr>
          <a:xfrm>
            <a:off x="4794359" y="756311"/>
            <a:ext cx="24500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ПУШКИНСКАЯ КАРТА</a:t>
            </a:r>
          </a:p>
        </p:txBody>
      </p:sp>
      <p:sp>
        <p:nvSpPr>
          <p:cNvPr id="56" name="Надпись 339">
            <a:extLst>
              <a:ext uri="{FF2B5EF4-FFF2-40B4-BE49-F238E27FC236}">
                <a16:creationId xmlns:a16="http://schemas.microsoft.com/office/drawing/2014/main" id="{FDE9851D-FB29-40D9-98EF-4C62D79FFE45}"/>
              </a:ext>
            </a:extLst>
          </p:cNvPr>
          <p:cNvSpPr txBox="1"/>
          <p:nvPr/>
        </p:nvSpPr>
        <p:spPr>
          <a:xfrm>
            <a:off x="1831975" y="3931303"/>
            <a:ext cx="8298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МЕДИА-ЦЕНТР</a:t>
            </a:r>
          </a:p>
        </p:txBody>
      </p:sp>
      <p:sp>
        <p:nvSpPr>
          <p:cNvPr id="93" name="Надпись 336">
            <a:extLst>
              <a:ext uri="{FF2B5EF4-FFF2-40B4-BE49-F238E27FC236}">
                <a16:creationId xmlns:a16="http://schemas.microsoft.com/office/drawing/2014/main" id="{B09CA528-A30A-488E-9AA6-A61C304D4299}"/>
              </a:ext>
            </a:extLst>
          </p:cNvPr>
          <p:cNvSpPr txBox="1"/>
          <p:nvPr/>
        </p:nvSpPr>
        <p:spPr>
          <a:xfrm>
            <a:off x="10440725" y="2336206"/>
            <a:ext cx="16551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ВОЛОНТЕРСКАЯ              ЛИГА</a:t>
            </a:r>
          </a:p>
        </p:txBody>
      </p:sp>
      <p:sp>
        <p:nvSpPr>
          <p:cNvPr id="96" name="Надпись 342">
            <a:extLst>
              <a:ext uri="{FF2B5EF4-FFF2-40B4-BE49-F238E27FC236}">
                <a16:creationId xmlns:a16="http://schemas.microsoft.com/office/drawing/2014/main" id="{41C4AA39-830F-4FEA-BD23-04135542B70E}"/>
              </a:ext>
            </a:extLst>
          </p:cNvPr>
          <p:cNvSpPr txBox="1"/>
          <p:nvPr/>
        </p:nvSpPr>
        <p:spPr>
          <a:xfrm>
            <a:off x="-323935" y="5089911"/>
            <a:ext cx="18698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СПЕЦИАЛИСТЫ БУДУЩЕГО</a:t>
            </a:r>
          </a:p>
        </p:txBody>
      </p:sp>
      <p:sp>
        <p:nvSpPr>
          <p:cNvPr id="125" name="Надпись 330">
            <a:extLst>
              <a:ext uri="{FF2B5EF4-FFF2-40B4-BE49-F238E27FC236}">
                <a16:creationId xmlns:a16="http://schemas.microsoft.com/office/drawing/2014/main" id="{EFEE968D-9C9B-4772-96E4-B15E4030BFF4}"/>
              </a:ext>
            </a:extLst>
          </p:cNvPr>
          <p:cNvSpPr txBox="1"/>
          <p:nvPr/>
        </p:nvSpPr>
        <p:spPr>
          <a:xfrm>
            <a:off x="10213346" y="4390495"/>
            <a:ext cx="19132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ЭКОЛОГИЧЕСКАЯ ГРАМОТНОСТЬ</a:t>
            </a:r>
          </a:p>
        </p:txBody>
      </p:sp>
      <p:sp>
        <p:nvSpPr>
          <p:cNvPr id="141" name="Надпись 330">
            <a:extLst>
              <a:ext uri="{FF2B5EF4-FFF2-40B4-BE49-F238E27FC236}">
                <a16:creationId xmlns:a16="http://schemas.microsoft.com/office/drawing/2014/main" id="{8C46DEF5-A500-4170-A8E7-90AA253F16AE}"/>
              </a:ext>
            </a:extLst>
          </p:cNvPr>
          <p:cNvSpPr txBox="1"/>
          <p:nvPr/>
        </p:nvSpPr>
        <p:spPr>
          <a:xfrm>
            <a:off x="10213346" y="839439"/>
            <a:ext cx="1950663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ОБЩЕЖИТИЕ</a:t>
            </a:r>
          </a:p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МУЗЕЙНЫЙ </a:t>
            </a:r>
          </a:p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</a:t>
            </a:r>
          </a:p>
        </p:txBody>
      </p:sp>
      <p:sp>
        <p:nvSpPr>
          <p:cNvPr id="157" name="Надпись 330">
            <a:extLst>
              <a:ext uri="{FF2B5EF4-FFF2-40B4-BE49-F238E27FC236}">
                <a16:creationId xmlns:a16="http://schemas.microsoft.com/office/drawing/2014/main" id="{5F27BC32-22F9-40E7-B1C2-1A3B339A618A}"/>
              </a:ext>
            </a:extLst>
          </p:cNvPr>
          <p:cNvSpPr txBox="1"/>
          <p:nvPr/>
        </p:nvSpPr>
        <p:spPr>
          <a:xfrm>
            <a:off x="109635" y="3011689"/>
            <a:ext cx="15946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ЮНАРМИЯ</a:t>
            </a:r>
          </a:p>
        </p:txBody>
      </p:sp>
      <p:sp>
        <p:nvSpPr>
          <p:cNvPr id="176" name="Надпись 339">
            <a:extLst>
              <a:ext uri="{FF2B5EF4-FFF2-40B4-BE49-F238E27FC236}">
                <a16:creationId xmlns:a16="http://schemas.microsoft.com/office/drawing/2014/main" id="{34B59901-793C-4658-A79B-CF14114F3A6B}"/>
              </a:ext>
            </a:extLst>
          </p:cNvPr>
          <p:cNvSpPr txBox="1"/>
          <p:nvPr/>
        </p:nvSpPr>
        <p:spPr>
          <a:xfrm>
            <a:off x="800416" y="780705"/>
            <a:ext cx="21559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СТУДЕНЧЕСКИЙ СПОРТИВНЫЙ КЛУБ «ЗДОРОВЫЙ  ТЭПК» </a:t>
            </a:r>
          </a:p>
        </p:txBody>
      </p:sp>
      <p:sp>
        <p:nvSpPr>
          <p:cNvPr id="228" name="Блок-схема: узел 227">
            <a:extLst>
              <a:ext uri="{FF2B5EF4-FFF2-40B4-BE49-F238E27FC236}">
                <a16:creationId xmlns:a16="http://schemas.microsoft.com/office/drawing/2014/main" id="{E1E7BEEA-99E5-4F22-B513-E0BB0FA65C01}"/>
              </a:ext>
            </a:extLst>
          </p:cNvPr>
          <p:cNvSpPr/>
          <p:nvPr/>
        </p:nvSpPr>
        <p:spPr bwMode="auto">
          <a:xfrm>
            <a:off x="3530612" y="1804667"/>
            <a:ext cx="680991" cy="67449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Блок-схема: узел 231">
            <a:extLst>
              <a:ext uri="{FF2B5EF4-FFF2-40B4-BE49-F238E27FC236}">
                <a16:creationId xmlns:a16="http://schemas.microsoft.com/office/drawing/2014/main" id="{DDF39595-3279-4504-940E-4A5EEE181CAE}"/>
              </a:ext>
            </a:extLst>
          </p:cNvPr>
          <p:cNvSpPr/>
          <p:nvPr/>
        </p:nvSpPr>
        <p:spPr bwMode="auto">
          <a:xfrm>
            <a:off x="7605018" y="1764770"/>
            <a:ext cx="680991" cy="67449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Надпись 339">
            <a:extLst>
              <a:ext uri="{FF2B5EF4-FFF2-40B4-BE49-F238E27FC236}">
                <a16:creationId xmlns:a16="http://schemas.microsoft.com/office/drawing/2014/main" id="{A9AA1E5F-CB1B-4769-8064-83C4A3FF6F63}"/>
              </a:ext>
            </a:extLst>
          </p:cNvPr>
          <p:cNvSpPr txBox="1"/>
          <p:nvPr/>
        </p:nvSpPr>
        <p:spPr>
          <a:xfrm>
            <a:off x="72791" y="1881246"/>
            <a:ext cx="2093803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ПАТРИОТИЧЕСКИЙ ЦЕНТР</a:t>
            </a:r>
          </a:p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РАЗГОВОРЫ</a:t>
            </a:r>
          </a:p>
          <a:p>
            <a:pPr rtl="0"/>
            <a:r>
              <a:rPr lang="ru-RU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 ВАЖНОМ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2BB07F-C752-4E6C-882D-84F8001657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7132"/>
          <a:stretch/>
        </p:blipFill>
        <p:spPr>
          <a:xfrm>
            <a:off x="1343472" y="2289339"/>
            <a:ext cx="1670750" cy="127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70E15F-D51B-4D45-B940-485EFB7A91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2" r="2246" b="17450"/>
          <a:stretch/>
        </p:blipFill>
        <p:spPr>
          <a:xfrm>
            <a:off x="3032642" y="1012224"/>
            <a:ext cx="1785504" cy="161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17A003B-887B-42C8-A2E8-755AE8FFA4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2338" r="9965"/>
          <a:stretch/>
        </p:blipFill>
        <p:spPr>
          <a:xfrm>
            <a:off x="99081" y="3661824"/>
            <a:ext cx="1670750" cy="126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3E7FE6-0054-4536-B7F6-4A314FB90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7062" r="5218" b="7735"/>
          <a:stretch/>
        </p:blipFill>
        <p:spPr>
          <a:xfrm>
            <a:off x="7252229" y="1000984"/>
            <a:ext cx="2767374" cy="158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6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5AF49A6-A6CF-40AB-A0A1-C264F7EB7D81}"/>
              </a:ext>
            </a:extLst>
          </p:cNvPr>
          <p:cNvSpPr/>
          <p:nvPr/>
        </p:nvSpPr>
        <p:spPr>
          <a:xfrm>
            <a:off x="-9568" y="3763827"/>
            <a:ext cx="5507330" cy="3094173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 bwMode="auto">
          <a:xfrm>
            <a:off x="0" y="0"/>
            <a:ext cx="12192000" cy="836712"/>
            <a:chOff x="0" y="0"/>
            <a:chExt cx="9144000" cy="8112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4" name="Прямоугольник 3"/>
          <p:cNvSpPr/>
          <p:nvPr/>
        </p:nvSpPr>
        <p:spPr bwMode="auto">
          <a:xfrm>
            <a:off x="1650041" y="44254"/>
            <a:ext cx="9164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ПОКАЗАТЕЛИ РЕАЛИЗАЦИИ ПРОГРАММЫ 2023-2027 ГОДЫ.</a:t>
            </a: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ЗАДАЧА 4. ЦИФРОВАЯ ТРАНСФОРМАЦИЯ ДЕЯТЕЛЬНОСТИ КОЛЛЕДЖА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953031"/>
              </p:ext>
            </p:extLst>
          </p:nvPr>
        </p:nvGraphicFramePr>
        <p:xfrm>
          <a:off x="-9568" y="785508"/>
          <a:ext cx="5507330" cy="282695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6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6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5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95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60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№п/п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Наименование показателя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</a:rPr>
                        <a:t>2024 г.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R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R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2025 г.</a:t>
                      </a:r>
                      <a:endParaRPr sz="11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L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2026г.</a:t>
                      </a:r>
                      <a:endParaRPr sz="11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2027г.</a:t>
                      </a:r>
                      <a:endParaRPr sz="11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cs typeface="Times New Roman"/>
                        </a:rPr>
                        <a:t>(план)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24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1">
                          <a:latin typeface="+mn-lt"/>
                          <a:cs typeface="Times New Roman"/>
                        </a:rPr>
                        <a:t>план</a:t>
                      </a:r>
                      <a:endParaRPr lang="ru-RU" sz="1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>
                    <a:lnL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L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1" dirty="0">
                          <a:latin typeface="+mn-lt"/>
                          <a:cs typeface="Times New Roman"/>
                        </a:rPr>
                        <a:t>факт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R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  4</a:t>
                      </a:r>
                      <a:endParaRPr sz="11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Задача 4. </a:t>
                      </a:r>
                      <a:r>
                        <a:rPr lang="ru-RU" sz="1100" b="0" i="0" u="none" strike="noStrike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Цифровая трансформация деятельности колледжа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1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T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1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T w="28575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1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endParaRPr lang="ru-RU" sz="11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4.1</a:t>
                      </a:r>
                      <a:endParaRPr sz="1100"/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Доля педагогических работников, прошедших повышение квалификации по программам, формирующим цифровые компетенции, %</a:t>
                      </a:r>
                      <a:endParaRPr sz="1100" dirty="0"/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0" dirty="0" smtClean="0">
                          <a:solidFill>
                            <a:srgbClr val="FF0000"/>
                          </a:solidFill>
                          <a:latin typeface="+mn-lt"/>
                          <a:cs typeface="Times New Roman"/>
                        </a:rPr>
                        <a:t>60,3</a:t>
                      </a:r>
                      <a:endParaRPr sz="11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70</a:t>
                      </a:r>
                      <a:endParaRPr sz="11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77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4.2</a:t>
                      </a:r>
                      <a:endParaRPr sz="1100"/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marL="0" marR="0" indent="0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>
                          <a:latin typeface="+mn-lt"/>
                          <a:ea typeface="Calibri"/>
                          <a:cs typeface="Times New Roman"/>
                        </a:rPr>
                        <a:t>Доля выпускников, освоивших программу «Ключевые компетенции цифровой экономики», от общего количества выпускников, %</a:t>
                      </a:r>
                      <a:endParaRPr sz="1100"/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100" dirty="0"/>
                    </a:p>
                  </a:txBody>
                  <a:tcPr marL="68580" marR="68580" marT="0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100" dirty="0"/>
                    </a:p>
                  </a:txBody>
                  <a:tcPr marL="0" marR="0" marT="0" marB="0" anchor="ctr">
                    <a:lnT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T>
                    <a:lnB w="12700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sz="11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992544" y="50962"/>
            <a:ext cx="1057698" cy="686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237B61B-00F1-41C4-83B1-236934E6CE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5608100" y="734044"/>
            <a:ext cx="6220041" cy="5925451"/>
            <a:chOff x="620586" y="881709"/>
            <a:chExt cx="5475414" cy="5007815"/>
          </a:xfrm>
        </p:grpSpPr>
        <p:sp>
          <p:nvSpPr>
            <p:cNvPr id="10" name="Полилиния 15">
              <a:extLst>
                <a:ext uri="{FF2B5EF4-FFF2-40B4-BE49-F238E27FC236}">
                  <a16:creationId xmlns:a16="http://schemas.microsoft.com/office/drawing/2014/main" id="{C91BCDE7-9918-4ECB-9492-84BC17688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0" y="2968796"/>
              <a:ext cx="2319325" cy="2920728"/>
            </a:xfrm>
            <a:custGeom>
              <a:avLst/>
              <a:gdLst>
                <a:gd name="T0" fmla="*/ 378 w 709"/>
                <a:gd name="T1" fmla="*/ 376 h 893"/>
                <a:gd name="T2" fmla="*/ 198 w 709"/>
                <a:gd name="T3" fmla="*/ 0 h 893"/>
                <a:gd name="T4" fmla="*/ 0 w 709"/>
                <a:gd name="T5" fmla="*/ 397 h 893"/>
                <a:gd name="T6" fmla="*/ 497 w 709"/>
                <a:gd name="T7" fmla="*/ 893 h 893"/>
                <a:gd name="T8" fmla="*/ 709 w 709"/>
                <a:gd name="T9" fmla="*/ 845 h 893"/>
                <a:gd name="T10" fmla="*/ 526 w 709"/>
                <a:gd name="T11" fmla="*/ 485 h 893"/>
                <a:gd name="T12" fmla="*/ 378 w 709"/>
                <a:gd name="T13" fmla="*/ 376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93">
                  <a:moveTo>
                    <a:pt x="378" y="376"/>
                  </a:moveTo>
                  <a:cubicBezTo>
                    <a:pt x="276" y="273"/>
                    <a:pt x="213" y="142"/>
                    <a:pt x="198" y="0"/>
                  </a:cubicBezTo>
                  <a:cubicBezTo>
                    <a:pt x="78" y="90"/>
                    <a:pt x="0" y="234"/>
                    <a:pt x="0" y="397"/>
                  </a:cubicBezTo>
                  <a:cubicBezTo>
                    <a:pt x="0" y="671"/>
                    <a:pt x="222" y="893"/>
                    <a:pt x="497" y="893"/>
                  </a:cubicBezTo>
                  <a:cubicBezTo>
                    <a:pt x="573" y="893"/>
                    <a:pt x="644" y="876"/>
                    <a:pt x="709" y="845"/>
                  </a:cubicBezTo>
                  <a:cubicBezTo>
                    <a:pt x="609" y="748"/>
                    <a:pt x="545" y="622"/>
                    <a:pt x="526" y="485"/>
                  </a:cubicBezTo>
                  <a:cubicBezTo>
                    <a:pt x="472" y="456"/>
                    <a:pt x="422" y="420"/>
                    <a:pt x="378" y="376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92000">
                  <a:srgbClr val="6672E4"/>
                </a:gs>
                <a:gs pos="28000">
                  <a:srgbClr val="882BE5"/>
                </a:gs>
              </a:gsLst>
              <a:lin ang="90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3" name="Полилиния 16">
              <a:extLst>
                <a:ext uri="{FF2B5EF4-FFF2-40B4-BE49-F238E27FC236}">
                  <a16:creationId xmlns:a16="http://schemas.microsoft.com/office/drawing/2014/main" id="{E25A1C8D-7FC3-48A1-8933-52F745CE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107" y="881709"/>
              <a:ext cx="3107685" cy="1546653"/>
            </a:xfrm>
            <a:custGeom>
              <a:avLst/>
              <a:gdLst>
                <a:gd name="T0" fmla="*/ 475 w 950"/>
                <a:gd name="T1" fmla="*/ 473 h 473"/>
                <a:gd name="T2" fmla="*/ 800 w 950"/>
                <a:gd name="T3" fmla="*/ 382 h 473"/>
                <a:gd name="T4" fmla="*/ 950 w 950"/>
                <a:gd name="T5" fmla="*/ 401 h 473"/>
                <a:gd name="T6" fmla="*/ 826 w 950"/>
                <a:gd name="T7" fmla="*/ 194 h 473"/>
                <a:gd name="T8" fmla="*/ 124 w 950"/>
                <a:gd name="T9" fmla="*/ 194 h 473"/>
                <a:gd name="T10" fmla="*/ 0 w 950"/>
                <a:gd name="T11" fmla="*/ 401 h 473"/>
                <a:gd name="T12" fmla="*/ 151 w 950"/>
                <a:gd name="T13" fmla="*/ 382 h 473"/>
                <a:gd name="T14" fmla="*/ 475 w 950"/>
                <a:gd name="T15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0" h="473">
                  <a:moveTo>
                    <a:pt x="475" y="473"/>
                  </a:moveTo>
                  <a:cubicBezTo>
                    <a:pt x="572" y="414"/>
                    <a:pt x="685" y="382"/>
                    <a:pt x="800" y="382"/>
                  </a:cubicBezTo>
                  <a:cubicBezTo>
                    <a:pt x="851" y="382"/>
                    <a:pt x="901" y="389"/>
                    <a:pt x="950" y="401"/>
                  </a:cubicBezTo>
                  <a:cubicBezTo>
                    <a:pt x="927" y="325"/>
                    <a:pt x="886" y="253"/>
                    <a:pt x="826" y="194"/>
                  </a:cubicBezTo>
                  <a:cubicBezTo>
                    <a:pt x="632" y="0"/>
                    <a:pt x="318" y="0"/>
                    <a:pt x="124" y="194"/>
                  </a:cubicBezTo>
                  <a:cubicBezTo>
                    <a:pt x="64" y="253"/>
                    <a:pt x="23" y="325"/>
                    <a:pt x="0" y="401"/>
                  </a:cubicBezTo>
                  <a:cubicBezTo>
                    <a:pt x="49" y="389"/>
                    <a:pt x="99" y="382"/>
                    <a:pt x="151" y="382"/>
                  </a:cubicBezTo>
                  <a:cubicBezTo>
                    <a:pt x="266" y="382"/>
                    <a:pt x="378" y="414"/>
                    <a:pt x="475" y="473"/>
                  </a:cubicBezTo>
                  <a:close/>
                </a:path>
              </a:pathLst>
            </a:custGeom>
            <a:gradFill>
              <a:gsLst>
                <a:gs pos="3000">
                  <a:srgbClr val="7CEFD8"/>
                </a:gs>
                <a:gs pos="13000">
                  <a:srgbClr val="6672E4"/>
                </a:gs>
                <a:gs pos="99000">
                  <a:srgbClr val="882BE5"/>
                </a:gs>
              </a:gsLst>
              <a:lin ang="60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4" name="Полилиния 17">
              <a:extLst>
                <a:ext uri="{FF2B5EF4-FFF2-40B4-BE49-F238E27FC236}">
                  <a16:creationId xmlns:a16="http://schemas.microsoft.com/office/drawing/2014/main" id="{8E1607F5-E201-4C42-B2DC-20DA27A5C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675" y="2968796"/>
              <a:ext cx="2319325" cy="2920728"/>
            </a:xfrm>
            <a:custGeom>
              <a:avLst/>
              <a:gdLst>
                <a:gd name="T0" fmla="*/ 511 w 709"/>
                <a:gd name="T1" fmla="*/ 0 h 893"/>
                <a:gd name="T2" fmla="*/ 331 w 709"/>
                <a:gd name="T3" fmla="*/ 376 h 893"/>
                <a:gd name="T4" fmla="*/ 183 w 709"/>
                <a:gd name="T5" fmla="*/ 485 h 893"/>
                <a:gd name="T6" fmla="*/ 0 w 709"/>
                <a:gd name="T7" fmla="*/ 845 h 893"/>
                <a:gd name="T8" fmla="*/ 213 w 709"/>
                <a:gd name="T9" fmla="*/ 893 h 893"/>
                <a:gd name="T10" fmla="*/ 709 w 709"/>
                <a:gd name="T11" fmla="*/ 397 h 893"/>
                <a:gd name="T12" fmla="*/ 511 w 709"/>
                <a:gd name="T13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93">
                  <a:moveTo>
                    <a:pt x="511" y="0"/>
                  </a:moveTo>
                  <a:cubicBezTo>
                    <a:pt x="496" y="142"/>
                    <a:pt x="433" y="273"/>
                    <a:pt x="331" y="376"/>
                  </a:cubicBezTo>
                  <a:cubicBezTo>
                    <a:pt x="287" y="420"/>
                    <a:pt x="237" y="456"/>
                    <a:pt x="183" y="485"/>
                  </a:cubicBezTo>
                  <a:cubicBezTo>
                    <a:pt x="164" y="622"/>
                    <a:pt x="100" y="748"/>
                    <a:pt x="0" y="845"/>
                  </a:cubicBezTo>
                  <a:cubicBezTo>
                    <a:pt x="65" y="876"/>
                    <a:pt x="137" y="893"/>
                    <a:pt x="213" y="893"/>
                  </a:cubicBezTo>
                  <a:cubicBezTo>
                    <a:pt x="487" y="893"/>
                    <a:pt x="709" y="671"/>
                    <a:pt x="709" y="397"/>
                  </a:cubicBezTo>
                  <a:cubicBezTo>
                    <a:pt x="709" y="234"/>
                    <a:pt x="631" y="90"/>
                    <a:pt x="511" y="0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92000">
                  <a:srgbClr val="6672E4"/>
                </a:gs>
                <a:gs pos="28000">
                  <a:srgbClr val="882BE5"/>
                </a:gs>
              </a:gsLst>
              <a:lin ang="18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5" name="Полилиния 18" descr="Это изображение содержит значок с тремя взаимодействующими с друг другом людьми. ">
              <a:extLst>
                <a:ext uri="{FF2B5EF4-FFF2-40B4-BE49-F238E27FC236}">
                  <a16:creationId xmlns:a16="http://schemas.microsoft.com/office/drawing/2014/main" id="{A8895303-5BE2-4F70-AA02-2FF9DD43F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022" y="4735092"/>
              <a:ext cx="984471" cy="758291"/>
            </a:xfrm>
            <a:custGeom>
              <a:avLst/>
              <a:gdLst>
                <a:gd name="T0" fmla="*/ 0 w 301"/>
                <a:gd name="T1" fmla="*/ 0 h 232"/>
                <a:gd name="T2" fmla="*/ 150 w 301"/>
                <a:gd name="T3" fmla="*/ 232 h 232"/>
                <a:gd name="T4" fmla="*/ 301 w 301"/>
                <a:gd name="T5" fmla="*/ 0 h 232"/>
                <a:gd name="T6" fmla="*/ 150 w 301"/>
                <a:gd name="T7" fmla="*/ 19 h 232"/>
                <a:gd name="T8" fmla="*/ 0 w 301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32">
                  <a:moveTo>
                    <a:pt x="0" y="0"/>
                  </a:moveTo>
                  <a:cubicBezTo>
                    <a:pt x="27" y="92"/>
                    <a:pt x="80" y="172"/>
                    <a:pt x="150" y="232"/>
                  </a:cubicBezTo>
                  <a:cubicBezTo>
                    <a:pt x="220" y="172"/>
                    <a:pt x="273" y="92"/>
                    <a:pt x="301" y="0"/>
                  </a:cubicBezTo>
                  <a:cubicBezTo>
                    <a:pt x="252" y="13"/>
                    <a:pt x="201" y="19"/>
                    <a:pt x="150" y="19"/>
                  </a:cubicBezTo>
                  <a:cubicBezTo>
                    <a:pt x="99" y="19"/>
                    <a:pt x="49" y="13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42000">
                  <a:srgbClr val="6672E4"/>
                </a:gs>
                <a:gs pos="0">
                  <a:srgbClr val="882BE5"/>
                </a:gs>
              </a:gsLst>
              <a:lin ang="54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6" name="Полилиния 19" descr="Это изображение содержит значок трех человек и символа, который отображает подключение к Интернету.">
              <a:extLst>
                <a:ext uri="{FF2B5EF4-FFF2-40B4-BE49-F238E27FC236}">
                  <a16:creationId xmlns:a16="http://schemas.microsoft.com/office/drawing/2014/main" id="{F320B0CA-7457-4E0D-937A-97C166DB9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675" y="2308668"/>
              <a:ext cx="1568624" cy="1740041"/>
            </a:xfrm>
            <a:custGeom>
              <a:avLst/>
              <a:gdLst>
                <a:gd name="T0" fmla="*/ 239 w 385"/>
                <a:gd name="T1" fmla="*/ 384 h 430"/>
                <a:gd name="T2" fmla="*/ 385 w 385"/>
                <a:gd name="T3" fmla="*/ 31 h 430"/>
                <a:gd name="T4" fmla="*/ 213 w 385"/>
                <a:gd name="T5" fmla="*/ 0 h 430"/>
                <a:gd name="T6" fmla="*/ 0 w 385"/>
                <a:gd name="T7" fmla="*/ 48 h 430"/>
                <a:gd name="T8" fmla="*/ 186 w 385"/>
                <a:gd name="T9" fmla="*/ 430 h 430"/>
                <a:gd name="T10" fmla="*/ 239 w 385"/>
                <a:gd name="T11" fmla="*/ 384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" h="430">
                  <a:moveTo>
                    <a:pt x="239" y="384"/>
                  </a:moveTo>
                  <a:cubicBezTo>
                    <a:pt x="337" y="286"/>
                    <a:pt x="385" y="159"/>
                    <a:pt x="385" y="31"/>
                  </a:cubicBezTo>
                  <a:cubicBezTo>
                    <a:pt x="331" y="11"/>
                    <a:pt x="273" y="0"/>
                    <a:pt x="213" y="0"/>
                  </a:cubicBezTo>
                  <a:cubicBezTo>
                    <a:pt x="137" y="0"/>
                    <a:pt x="65" y="17"/>
                    <a:pt x="0" y="48"/>
                  </a:cubicBezTo>
                  <a:cubicBezTo>
                    <a:pt x="105" y="150"/>
                    <a:pt x="171" y="285"/>
                    <a:pt x="186" y="430"/>
                  </a:cubicBezTo>
                  <a:cubicBezTo>
                    <a:pt x="205" y="416"/>
                    <a:pt x="222" y="400"/>
                    <a:pt x="239" y="384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7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7" name="Полилиния 20" descr="Это изображение содержит значок с тремя людьми и шаром.">
              <a:extLst>
                <a:ext uri="{FF2B5EF4-FFF2-40B4-BE49-F238E27FC236}">
                  <a16:creationId xmlns:a16="http://schemas.microsoft.com/office/drawing/2014/main" id="{347E7784-64D5-4D01-B0FD-1E4E55F53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166" y="2328263"/>
              <a:ext cx="1619058" cy="1716522"/>
            </a:xfrm>
            <a:custGeom>
              <a:avLst/>
              <a:gdLst>
                <a:gd name="T0" fmla="*/ 173 w 385"/>
                <a:gd name="T1" fmla="*/ 0 h 429"/>
                <a:gd name="T2" fmla="*/ 1 w 385"/>
                <a:gd name="T3" fmla="*/ 31 h 429"/>
                <a:gd name="T4" fmla="*/ 146 w 385"/>
                <a:gd name="T5" fmla="*/ 384 h 429"/>
                <a:gd name="T6" fmla="*/ 199 w 385"/>
                <a:gd name="T7" fmla="*/ 429 h 429"/>
                <a:gd name="T8" fmla="*/ 385 w 385"/>
                <a:gd name="T9" fmla="*/ 48 h 429"/>
                <a:gd name="T10" fmla="*/ 173 w 385"/>
                <a:gd name="T11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" h="429">
                  <a:moveTo>
                    <a:pt x="173" y="0"/>
                  </a:moveTo>
                  <a:cubicBezTo>
                    <a:pt x="112" y="0"/>
                    <a:pt x="54" y="11"/>
                    <a:pt x="1" y="31"/>
                  </a:cubicBezTo>
                  <a:cubicBezTo>
                    <a:pt x="0" y="159"/>
                    <a:pt x="49" y="286"/>
                    <a:pt x="146" y="384"/>
                  </a:cubicBezTo>
                  <a:cubicBezTo>
                    <a:pt x="163" y="400"/>
                    <a:pt x="181" y="416"/>
                    <a:pt x="199" y="429"/>
                  </a:cubicBezTo>
                  <a:cubicBezTo>
                    <a:pt x="215" y="285"/>
                    <a:pt x="280" y="150"/>
                    <a:pt x="385" y="48"/>
                  </a:cubicBezTo>
                  <a:cubicBezTo>
                    <a:pt x="320" y="17"/>
                    <a:pt x="249" y="0"/>
                    <a:pt x="173" y="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7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8" name="Полилиния 21" descr="Это изображение содержит значок с четырьмя взаимодействующими с друг другом людьми. ">
              <a:extLst>
                <a:ext uri="{FF2B5EF4-FFF2-40B4-BE49-F238E27FC236}">
                  <a16:creationId xmlns:a16="http://schemas.microsoft.com/office/drawing/2014/main" id="{F82CB984-515B-4A92-A12E-F07A13602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989" y="2626558"/>
              <a:ext cx="1938170" cy="1745076"/>
            </a:xfrm>
            <a:custGeom>
              <a:avLst/>
              <a:gdLst>
                <a:gd name="T0" fmla="*/ 344 w 344"/>
                <a:gd name="T1" fmla="*/ 376 h 408"/>
                <a:gd name="T2" fmla="*/ 344 w 344"/>
                <a:gd name="T3" fmla="*/ 377 h 408"/>
                <a:gd name="T4" fmla="*/ 323 w 344"/>
                <a:gd name="T5" fmla="*/ 385 h 408"/>
                <a:gd name="T6" fmla="*/ 282 w 344"/>
                <a:gd name="T7" fmla="*/ 396 h 408"/>
                <a:gd name="T8" fmla="*/ 277 w 344"/>
                <a:gd name="T9" fmla="*/ 397 h 408"/>
                <a:gd name="T10" fmla="*/ 218 w 344"/>
                <a:gd name="T11" fmla="*/ 406 h 408"/>
                <a:gd name="T12" fmla="*/ 217 w 344"/>
                <a:gd name="T13" fmla="*/ 406 h 408"/>
                <a:gd name="T14" fmla="*/ 214 w 344"/>
                <a:gd name="T15" fmla="*/ 406 h 408"/>
                <a:gd name="T16" fmla="*/ 172 w 344"/>
                <a:gd name="T17" fmla="*/ 408 h 408"/>
                <a:gd name="T18" fmla="*/ 128 w 344"/>
                <a:gd name="T19" fmla="*/ 406 h 408"/>
                <a:gd name="T20" fmla="*/ 127 w 344"/>
                <a:gd name="T21" fmla="*/ 406 h 408"/>
                <a:gd name="T22" fmla="*/ 64 w 344"/>
                <a:gd name="T23" fmla="*/ 396 h 408"/>
                <a:gd name="T24" fmla="*/ 62 w 344"/>
                <a:gd name="T25" fmla="*/ 396 h 408"/>
                <a:gd name="T26" fmla="*/ 0 w 344"/>
                <a:gd name="T27" fmla="*/ 377 h 408"/>
                <a:gd name="T28" fmla="*/ 0 w 344"/>
                <a:gd name="T29" fmla="*/ 376 h 408"/>
                <a:gd name="T30" fmla="*/ 4 w 344"/>
                <a:gd name="T31" fmla="*/ 313 h 408"/>
                <a:gd name="T32" fmla="*/ 17 w 344"/>
                <a:gd name="T33" fmla="*/ 249 h 408"/>
                <a:gd name="T34" fmla="*/ 86 w 344"/>
                <a:gd name="T35" fmla="*/ 97 h 408"/>
                <a:gd name="T36" fmla="*/ 126 w 344"/>
                <a:gd name="T37" fmla="*/ 46 h 408"/>
                <a:gd name="T38" fmla="*/ 172 w 344"/>
                <a:gd name="T39" fmla="*/ 0 h 408"/>
                <a:gd name="T40" fmla="*/ 218 w 344"/>
                <a:gd name="T41" fmla="*/ 46 h 408"/>
                <a:gd name="T42" fmla="*/ 258 w 344"/>
                <a:gd name="T43" fmla="*/ 97 h 408"/>
                <a:gd name="T44" fmla="*/ 327 w 344"/>
                <a:gd name="T45" fmla="*/ 249 h 408"/>
                <a:gd name="T46" fmla="*/ 340 w 344"/>
                <a:gd name="T47" fmla="*/ 313 h 408"/>
                <a:gd name="T48" fmla="*/ 344 w 344"/>
                <a:gd name="T49" fmla="*/ 376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4" h="408">
                  <a:moveTo>
                    <a:pt x="344" y="376"/>
                  </a:moveTo>
                  <a:cubicBezTo>
                    <a:pt x="344" y="377"/>
                    <a:pt x="344" y="377"/>
                    <a:pt x="344" y="377"/>
                  </a:cubicBezTo>
                  <a:cubicBezTo>
                    <a:pt x="337" y="380"/>
                    <a:pt x="330" y="382"/>
                    <a:pt x="323" y="385"/>
                  </a:cubicBezTo>
                  <a:cubicBezTo>
                    <a:pt x="309" y="389"/>
                    <a:pt x="296" y="393"/>
                    <a:pt x="282" y="396"/>
                  </a:cubicBezTo>
                  <a:cubicBezTo>
                    <a:pt x="280" y="396"/>
                    <a:pt x="279" y="396"/>
                    <a:pt x="277" y="397"/>
                  </a:cubicBezTo>
                  <a:cubicBezTo>
                    <a:pt x="258" y="401"/>
                    <a:pt x="238" y="404"/>
                    <a:pt x="218" y="406"/>
                  </a:cubicBezTo>
                  <a:cubicBezTo>
                    <a:pt x="217" y="406"/>
                    <a:pt x="217" y="406"/>
                    <a:pt x="217" y="406"/>
                  </a:cubicBezTo>
                  <a:cubicBezTo>
                    <a:pt x="216" y="406"/>
                    <a:pt x="215" y="406"/>
                    <a:pt x="214" y="406"/>
                  </a:cubicBezTo>
                  <a:cubicBezTo>
                    <a:pt x="200" y="407"/>
                    <a:pt x="186" y="408"/>
                    <a:pt x="172" y="408"/>
                  </a:cubicBezTo>
                  <a:cubicBezTo>
                    <a:pt x="158" y="408"/>
                    <a:pt x="143" y="407"/>
                    <a:pt x="128" y="406"/>
                  </a:cubicBezTo>
                  <a:cubicBezTo>
                    <a:pt x="128" y="406"/>
                    <a:pt x="127" y="406"/>
                    <a:pt x="127" y="406"/>
                  </a:cubicBezTo>
                  <a:cubicBezTo>
                    <a:pt x="106" y="404"/>
                    <a:pt x="85" y="401"/>
                    <a:pt x="64" y="396"/>
                  </a:cubicBezTo>
                  <a:cubicBezTo>
                    <a:pt x="63" y="396"/>
                    <a:pt x="63" y="396"/>
                    <a:pt x="62" y="396"/>
                  </a:cubicBezTo>
                  <a:cubicBezTo>
                    <a:pt x="41" y="391"/>
                    <a:pt x="21" y="385"/>
                    <a:pt x="0" y="377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54"/>
                    <a:pt x="2" y="333"/>
                    <a:pt x="4" y="313"/>
                  </a:cubicBezTo>
                  <a:cubicBezTo>
                    <a:pt x="7" y="291"/>
                    <a:pt x="11" y="270"/>
                    <a:pt x="17" y="249"/>
                  </a:cubicBezTo>
                  <a:cubicBezTo>
                    <a:pt x="31" y="194"/>
                    <a:pt x="55" y="143"/>
                    <a:pt x="86" y="97"/>
                  </a:cubicBezTo>
                  <a:cubicBezTo>
                    <a:pt x="98" y="79"/>
                    <a:pt x="112" y="62"/>
                    <a:pt x="126" y="46"/>
                  </a:cubicBezTo>
                  <a:cubicBezTo>
                    <a:pt x="140" y="29"/>
                    <a:pt x="156" y="14"/>
                    <a:pt x="172" y="0"/>
                  </a:cubicBezTo>
                  <a:cubicBezTo>
                    <a:pt x="188" y="14"/>
                    <a:pt x="204" y="29"/>
                    <a:pt x="218" y="46"/>
                  </a:cubicBezTo>
                  <a:cubicBezTo>
                    <a:pt x="233" y="62"/>
                    <a:pt x="246" y="79"/>
                    <a:pt x="258" y="97"/>
                  </a:cubicBezTo>
                  <a:cubicBezTo>
                    <a:pt x="289" y="143"/>
                    <a:pt x="313" y="194"/>
                    <a:pt x="327" y="249"/>
                  </a:cubicBezTo>
                  <a:cubicBezTo>
                    <a:pt x="333" y="270"/>
                    <a:pt x="337" y="291"/>
                    <a:pt x="340" y="313"/>
                  </a:cubicBezTo>
                  <a:cubicBezTo>
                    <a:pt x="343" y="333"/>
                    <a:pt x="344" y="354"/>
                    <a:pt x="344" y="376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7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19" name="Надпись 23">
              <a:extLst>
                <a:ext uri="{FF2B5EF4-FFF2-40B4-BE49-F238E27FC236}">
                  <a16:creationId xmlns:a16="http://schemas.microsoft.com/office/drawing/2014/main" id="{4245BA4F-01BA-4253-B392-0806EADC33CE}"/>
                </a:ext>
              </a:extLst>
            </p:cNvPr>
            <p:cNvSpPr txBox="1"/>
            <p:nvPr/>
          </p:nvSpPr>
          <p:spPr>
            <a:xfrm>
              <a:off x="2478406" y="3722863"/>
              <a:ext cx="1866375" cy="4682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ЦИФРОВАЯ ТРАНСФОРМАЦИЯ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EADDF66-E78F-4D33-B4F6-1FFC6FCAA9F0}"/>
                </a:ext>
              </a:extLst>
            </p:cNvPr>
            <p:cNvGrpSpPr/>
            <p:nvPr/>
          </p:nvGrpSpPr>
          <p:grpSpPr>
            <a:xfrm>
              <a:off x="3211694" y="4933877"/>
              <a:ext cx="346075" cy="346075"/>
              <a:chOff x="3398838" y="2895601"/>
              <a:chExt cx="346075" cy="346075"/>
            </a:xfrm>
          </p:grpSpPr>
          <p:sp>
            <p:nvSpPr>
              <p:cNvPr id="46" name="Полилиния 49">
                <a:extLst>
                  <a:ext uri="{FF2B5EF4-FFF2-40B4-BE49-F238E27FC236}">
                    <a16:creationId xmlns:a16="http://schemas.microsoft.com/office/drawing/2014/main" id="{9648B6C0-78AE-45C0-BE29-0ADC2B250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838" y="2986089"/>
                <a:ext cx="82550" cy="58738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7" name="Полилиния 50">
                <a:extLst>
                  <a:ext uri="{FF2B5EF4-FFF2-40B4-BE49-F238E27FC236}">
                    <a16:creationId xmlns:a16="http://schemas.microsoft.com/office/drawing/2014/main" id="{F830D0BA-1083-41C9-B479-FCBE9F2EC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101" y="2986089"/>
                <a:ext cx="82550" cy="58738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8" name="Овал 51">
                <a:extLst>
                  <a:ext uri="{FF2B5EF4-FFF2-40B4-BE49-F238E27FC236}">
                    <a16:creationId xmlns:a16="http://schemas.microsoft.com/office/drawing/2014/main" id="{E3A8AF16-8ED3-4F1F-BD65-913F6B56A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001" y="2895601"/>
                <a:ext cx="90488" cy="96838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9" name="Полилиния 52">
                <a:extLst>
                  <a:ext uri="{FF2B5EF4-FFF2-40B4-BE49-F238E27FC236}">
                    <a16:creationId xmlns:a16="http://schemas.microsoft.com/office/drawing/2014/main" id="{DF524F05-E0F1-473D-B165-2FA121A1E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1" y="2928939"/>
                <a:ext cx="90488" cy="14288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0" name="Полилиния 53">
                <a:extLst>
                  <a:ext uri="{FF2B5EF4-FFF2-40B4-BE49-F238E27FC236}">
                    <a16:creationId xmlns:a16="http://schemas.microsoft.com/office/drawing/2014/main" id="{87A6B9EF-12B0-4BE7-9070-16644AD44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101" y="2986089"/>
                <a:ext cx="82550" cy="58738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1" name="Полилиния 54">
                <a:extLst>
                  <a:ext uri="{FF2B5EF4-FFF2-40B4-BE49-F238E27FC236}">
                    <a16:creationId xmlns:a16="http://schemas.microsoft.com/office/drawing/2014/main" id="{4261D326-3299-4369-AEF6-F17D7278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363" y="2986089"/>
                <a:ext cx="82550" cy="58738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2" name="Овал 55">
                <a:extLst>
                  <a:ext uri="{FF2B5EF4-FFF2-40B4-BE49-F238E27FC236}">
                    <a16:creationId xmlns:a16="http://schemas.microsoft.com/office/drawing/2014/main" id="{D9F73D54-887C-4CA2-A122-12C6A27B1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4263" y="2895601"/>
                <a:ext cx="90488" cy="96838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3" name="Полилиния 56">
                <a:extLst>
                  <a:ext uri="{FF2B5EF4-FFF2-40B4-BE49-F238E27FC236}">
                    <a16:creationId xmlns:a16="http://schemas.microsoft.com/office/drawing/2014/main" id="{6FC502AD-D673-4042-9D81-E6C302295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4263" y="2928939"/>
                <a:ext cx="90488" cy="14288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4" name="Полилиния 57">
                <a:extLst>
                  <a:ext uri="{FF2B5EF4-FFF2-40B4-BE49-F238E27FC236}">
                    <a16:creationId xmlns:a16="http://schemas.microsoft.com/office/drawing/2014/main" id="{6315F4F6-A413-4362-A769-163704973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263" y="3181351"/>
                <a:ext cx="82550" cy="60325"/>
              </a:xfrm>
              <a:custGeom>
                <a:avLst/>
                <a:gdLst>
                  <a:gd name="T0" fmla="*/ 14 w 22"/>
                  <a:gd name="T1" fmla="*/ 0 h 16"/>
                  <a:gd name="T2" fmla="*/ 14 w 22"/>
                  <a:gd name="T3" fmla="*/ 6 h 16"/>
                  <a:gd name="T4" fmla="*/ 4 w 22"/>
                  <a:gd name="T5" fmla="*/ 9 h 16"/>
                  <a:gd name="T6" fmla="*/ 0 w 22"/>
                  <a:gd name="T7" fmla="*/ 14 h 16"/>
                  <a:gd name="T8" fmla="*/ 0 w 22"/>
                  <a:gd name="T9" fmla="*/ 16 h 16"/>
                  <a:gd name="T10" fmla="*/ 22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4" y="0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0"/>
                      <a:pt x="0" y="12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2" y="16"/>
                      <a:pt x="22" y="16"/>
                      <a:pt x="22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5" name="Полилиния 58">
                <a:extLst>
                  <a:ext uri="{FF2B5EF4-FFF2-40B4-BE49-F238E27FC236}">
                    <a16:creationId xmlns:a16="http://schemas.microsoft.com/office/drawing/2014/main" id="{23A764C5-1111-4880-B3D8-F41393AE8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938" y="3181351"/>
                <a:ext cx="82550" cy="60325"/>
              </a:xfrm>
              <a:custGeom>
                <a:avLst/>
                <a:gdLst>
                  <a:gd name="T0" fmla="*/ 8 w 22"/>
                  <a:gd name="T1" fmla="*/ 0 h 16"/>
                  <a:gd name="T2" fmla="*/ 8 w 22"/>
                  <a:gd name="T3" fmla="*/ 6 h 16"/>
                  <a:gd name="T4" fmla="*/ 18 w 22"/>
                  <a:gd name="T5" fmla="*/ 9 h 16"/>
                  <a:gd name="T6" fmla="*/ 22 w 22"/>
                  <a:gd name="T7" fmla="*/ 14 h 16"/>
                  <a:gd name="T8" fmla="*/ 22 w 22"/>
                  <a:gd name="T9" fmla="*/ 16 h 16"/>
                  <a:gd name="T10" fmla="*/ 0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10"/>
                      <a:pt x="22" y="12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6" name="Овал 59">
                <a:extLst>
                  <a:ext uri="{FF2B5EF4-FFF2-40B4-BE49-F238E27FC236}">
                    <a16:creationId xmlns:a16="http://schemas.microsoft.com/office/drawing/2014/main" id="{FBE1BA1B-8655-4588-AF29-68D59B7A7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426" y="3090864"/>
                <a:ext cx="88900" cy="96838"/>
              </a:xfrm>
              <a:prstGeom prst="ellips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7" name="Полилиния 60">
                <a:extLst>
                  <a:ext uri="{FF2B5EF4-FFF2-40B4-BE49-F238E27FC236}">
                    <a16:creationId xmlns:a16="http://schemas.microsoft.com/office/drawing/2014/main" id="{88A10566-CCA3-4066-82F6-BF92542BA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426" y="3124201"/>
                <a:ext cx="88900" cy="15875"/>
              </a:xfrm>
              <a:custGeom>
                <a:avLst/>
                <a:gdLst>
                  <a:gd name="T0" fmla="*/ 24 w 24"/>
                  <a:gd name="T1" fmla="*/ 2 h 4"/>
                  <a:gd name="T2" fmla="*/ 14 w 24"/>
                  <a:gd name="T3" fmla="*/ 0 h 4"/>
                  <a:gd name="T4" fmla="*/ 0 w 2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2" y="4"/>
                      <a:pt x="16" y="4"/>
                      <a:pt x="14" y="0"/>
                    </a:cubicBezTo>
                    <a:cubicBezTo>
                      <a:pt x="10" y="4"/>
                      <a:pt x="3" y="4"/>
                      <a:pt x="0" y="1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8" name="Линия 61">
                <a:extLst>
                  <a:ext uri="{FF2B5EF4-FFF2-40B4-BE49-F238E27FC236}">
                    <a16:creationId xmlns:a16="http://schemas.microsoft.com/office/drawing/2014/main" id="{31553863-0C01-4570-B535-40F0F6583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1226" y="3074989"/>
                <a:ext cx="38100" cy="3810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59" name="Линия 62">
                <a:extLst>
                  <a:ext uri="{FF2B5EF4-FFF2-40B4-BE49-F238E27FC236}">
                    <a16:creationId xmlns:a16="http://schemas.microsoft.com/office/drawing/2014/main" id="{0A1012EA-1920-412C-B24D-C401AFDA5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54426" y="3074989"/>
                <a:ext cx="38100" cy="3810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A3341EC-1C8C-4C1F-8865-5D7007E735BC}"/>
                </a:ext>
              </a:extLst>
            </p:cNvPr>
            <p:cNvGrpSpPr/>
            <p:nvPr/>
          </p:nvGrpSpPr>
          <p:grpSpPr>
            <a:xfrm>
              <a:off x="4359934" y="2904941"/>
              <a:ext cx="330200" cy="315913"/>
              <a:chOff x="4127500" y="2909888"/>
              <a:chExt cx="330200" cy="315913"/>
            </a:xfrm>
          </p:grpSpPr>
          <p:sp>
            <p:nvSpPr>
              <p:cNvPr id="37" name="Овал 268">
                <a:extLst>
                  <a:ext uri="{FF2B5EF4-FFF2-40B4-BE49-F238E27FC236}">
                    <a16:creationId xmlns:a16="http://schemas.microsoft.com/office/drawing/2014/main" id="{D08370EC-7717-4C24-9FA5-E35907C42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725" y="3060701"/>
                <a:ext cx="76200" cy="74613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8" name="Полилиния 269">
                <a:extLst>
                  <a:ext uri="{FF2B5EF4-FFF2-40B4-BE49-F238E27FC236}">
                    <a16:creationId xmlns:a16="http://schemas.microsoft.com/office/drawing/2014/main" id="{4324BA10-E0A7-4FCB-992F-F93ABCC06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500" y="3135313"/>
                <a:ext cx="109538" cy="60325"/>
              </a:xfrm>
              <a:custGeom>
                <a:avLst/>
                <a:gdLst>
                  <a:gd name="T0" fmla="*/ 22 w 29"/>
                  <a:gd name="T1" fmla="*/ 16 h 16"/>
                  <a:gd name="T2" fmla="*/ 0 w 29"/>
                  <a:gd name="T3" fmla="*/ 16 h 16"/>
                  <a:gd name="T4" fmla="*/ 16 w 29"/>
                  <a:gd name="T5" fmla="*/ 0 h 16"/>
                  <a:gd name="T6" fmla="*/ 29 w 29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">
                    <a:moveTo>
                      <a:pt x="22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1" y="0"/>
                      <a:pt x="26" y="3"/>
                      <a:pt x="29" y="7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9" name="Овал 270">
                <a:extLst>
                  <a:ext uri="{FF2B5EF4-FFF2-40B4-BE49-F238E27FC236}">
                    <a16:creationId xmlns:a16="http://schemas.microsoft.com/office/drawing/2014/main" id="{0F9ADE9C-CB84-409C-8873-A8217C634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863" y="3060701"/>
                <a:ext cx="74613" cy="74613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0" name="Полилиния 271">
                <a:extLst>
                  <a:ext uri="{FF2B5EF4-FFF2-40B4-BE49-F238E27FC236}">
                    <a16:creationId xmlns:a16="http://schemas.microsoft.com/office/drawing/2014/main" id="{856DE773-D54C-4871-86D7-583531294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9750" y="3135313"/>
                <a:ext cx="107950" cy="60325"/>
              </a:xfrm>
              <a:custGeom>
                <a:avLst/>
                <a:gdLst>
                  <a:gd name="T0" fmla="*/ 0 w 29"/>
                  <a:gd name="T1" fmla="*/ 7 h 16"/>
                  <a:gd name="T2" fmla="*/ 13 w 29"/>
                  <a:gd name="T3" fmla="*/ 0 h 16"/>
                  <a:gd name="T4" fmla="*/ 29 w 29"/>
                  <a:gd name="T5" fmla="*/ 16 h 16"/>
                  <a:gd name="T6" fmla="*/ 7 w 29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6">
                    <a:moveTo>
                      <a:pt x="0" y="7"/>
                    </a:moveTo>
                    <a:cubicBezTo>
                      <a:pt x="3" y="3"/>
                      <a:pt x="8" y="0"/>
                      <a:pt x="13" y="0"/>
                    </a:cubicBezTo>
                    <a:cubicBezTo>
                      <a:pt x="22" y="0"/>
                      <a:pt x="29" y="7"/>
                      <a:pt x="29" y="16"/>
                    </a:cubicBezTo>
                    <a:cubicBezTo>
                      <a:pt x="7" y="16"/>
                      <a:pt x="7" y="16"/>
                      <a:pt x="7" y="16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1" name="Овал 272">
                <a:extLst>
                  <a:ext uri="{FF2B5EF4-FFF2-40B4-BE49-F238E27FC236}">
                    <a16:creationId xmlns:a16="http://schemas.microsoft.com/office/drawing/2014/main" id="{78672CE6-D9AA-468E-977F-6C4B0A7B8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3030538"/>
                <a:ext cx="104775" cy="109538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2" name="Полилиния 273">
                <a:extLst>
                  <a:ext uri="{FF2B5EF4-FFF2-40B4-BE49-F238E27FC236}">
                    <a16:creationId xmlns:a16="http://schemas.microsoft.com/office/drawing/2014/main" id="{562449FD-872D-4B45-A597-718BBE0B0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4813" y="2986088"/>
                <a:ext cx="157163" cy="36513"/>
              </a:xfrm>
              <a:custGeom>
                <a:avLst/>
                <a:gdLst>
                  <a:gd name="T0" fmla="*/ 0 w 42"/>
                  <a:gd name="T1" fmla="*/ 10 h 10"/>
                  <a:gd name="T2" fmla="*/ 21 w 42"/>
                  <a:gd name="T3" fmla="*/ 0 h 10"/>
                  <a:gd name="T4" fmla="*/ 42 w 4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10">
                    <a:moveTo>
                      <a:pt x="0" y="10"/>
                    </a:moveTo>
                    <a:cubicBezTo>
                      <a:pt x="5" y="4"/>
                      <a:pt x="13" y="0"/>
                      <a:pt x="21" y="0"/>
                    </a:cubicBezTo>
                    <a:cubicBezTo>
                      <a:pt x="29" y="0"/>
                      <a:pt x="37" y="4"/>
                      <a:pt x="42" y="10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3" name="Полилиния 274">
                <a:extLst>
                  <a:ext uri="{FF2B5EF4-FFF2-40B4-BE49-F238E27FC236}">
                    <a16:creationId xmlns:a16="http://schemas.microsoft.com/office/drawing/2014/main" id="{44269E5A-AE6D-4685-B671-481CFD550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825" y="2947988"/>
                <a:ext cx="211138" cy="49213"/>
              </a:xfrm>
              <a:custGeom>
                <a:avLst/>
                <a:gdLst>
                  <a:gd name="T0" fmla="*/ 0 w 56"/>
                  <a:gd name="T1" fmla="*/ 13 h 13"/>
                  <a:gd name="T2" fmla="*/ 28 w 56"/>
                  <a:gd name="T3" fmla="*/ 0 h 13"/>
                  <a:gd name="T4" fmla="*/ 56 w 56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13">
                    <a:moveTo>
                      <a:pt x="0" y="13"/>
                    </a:moveTo>
                    <a:cubicBezTo>
                      <a:pt x="7" y="5"/>
                      <a:pt x="17" y="0"/>
                      <a:pt x="28" y="0"/>
                    </a:cubicBezTo>
                    <a:cubicBezTo>
                      <a:pt x="39" y="0"/>
                      <a:pt x="49" y="5"/>
                      <a:pt x="56" y="13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4" name="Полилиния 275">
                <a:extLst>
                  <a:ext uri="{FF2B5EF4-FFF2-40B4-BE49-F238E27FC236}">
                    <a16:creationId xmlns:a16="http://schemas.microsoft.com/office/drawing/2014/main" id="{F6F0366C-C70E-4AE6-B3AC-79C036CC2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7663" y="2909888"/>
                <a:ext cx="269875" cy="63500"/>
              </a:xfrm>
              <a:custGeom>
                <a:avLst/>
                <a:gdLst>
                  <a:gd name="T0" fmla="*/ 0 w 72"/>
                  <a:gd name="T1" fmla="*/ 17 h 17"/>
                  <a:gd name="T2" fmla="*/ 36 w 72"/>
                  <a:gd name="T3" fmla="*/ 0 h 17"/>
                  <a:gd name="T4" fmla="*/ 72 w 72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17">
                    <a:moveTo>
                      <a:pt x="0" y="17"/>
                    </a:moveTo>
                    <a:cubicBezTo>
                      <a:pt x="8" y="7"/>
                      <a:pt x="21" y="0"/>
                      <a:pt x="36" y="0"/>
                    </a:cubicBezTo>
                    <a:cubicBezTo>
                      <a:pt x="51" y="0"/>
                      <a:pt x="64" y="7"/>
                      <a:pt x="72" y="17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45" name="Полилиния 276">
                <a:extLst>
                  <a:ext uri="{FF2B5EF4-FFF2-40B4-BE49-F238E27FC236}">
                    <a16:creationId xmlns:a16="http://schemas.microsoft.com/office/drawing/2014/main" id="{CBB7C83C-7F01-4D73-9666-5B28E8D8E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875" y="3140076"/>
                <a:ext cx="173038" cy="85725"/>
              </a:xfrm>
              <a:custGeom>
                <a:avLst/>
                <a:gdLst>
                  <a:gd name="T0" fmla="*/ 46 w 46"/>
                  <a:gd name="T1" fmla="*/ 23 h 23"/>
                  <a:gd name="T2" fmla="*/ 0 w 46"/>
                  <a:gd name="T3" fmla="*/ 23 h 23"/>
                  <a:gd name="T4" fmla="*/ 23 w 46"/>
                  <a:gd name="T5" fmla="*/ 0 h 23"/>
                  <a:gd name="T6" fmla="*/ 46 w 46"/>
                  <a:gd name="T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3">
                    <a:moveTo>
                      <a:pt x="4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6" y="0"/>
                      <a:pt x="46" y="10"/>
                      <a:pt x="46" y="23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A4B2E4B-B06D-408F-866D-58CB2CB805A8}"/>
                </a:ext>
              </a:extLst>
            </p:cNvPr>
            <p:cNvGrpSpPr/>
            <p:nvPr/>
          </p:nvGrpSpPr>
          <p:grpSpPr>
            <a:xfrm>
              <a:off x="2177290" y="2874779"/>
              <a:ext cx="344488" cy="346075"/>
              <a:chOff x="4841875" y="2895601"/>
              <a:chExt cx="344488" cy="346075"/>
            </a:xfrm>
          </p:grpSpPr>
          <p:sp>
            <p:nvSpPr>
              <p:cNvPr id="27" name="Полилиния 258">
                <a:extLst>
                  <a:ext uri="{FF2B5EF4-FFF2-40B4-BE49-F238E27FC236}">
                    <a16:creationId xmlns:a16="http://schemas.microsoft.com/office/drawing/2014/main" id="{801804A9-843D-4684-A2E3-0A538E4E6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6487" y="2895602"/>
                <a:ext cx="195263" cy="195263"/>
              </a:xfrm>
              <a:custGeom>
                <a:avLst/>
                <a:gdLst>
                  <a:gd name="T0" fmla="*/ 52 w 52"/>
                  <a:gd name="T1" fmla="*/ 26 h 52"/>
                  <a:gd name="T2" fmla="*/ 26 w 52"/>
                  <a:gd name="T3" fmla="*/ 52 h 52"/>
                  <a:gd name="T4" fmla="*/ 0 w 52"/>
                  <a:gd name="T5" fmla="*/ 25 h 52"/>
                  <a:gd name="T6" fmla="*/ 25 w 52"/>
                  <a:gd name="T7" fmla="*/ 0 h 52"/>
                  <a:gd name="T8" fmla="*/ 26 w 52"/>
                  <a:gd name="T9" fmla="*/ 0 h 52"/>
                  <a:gd name="T10" fmla="*/ 52 w 52"/>
                  <a:gd name="T11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52">
                    <a:moveTo>
                      <a:pt x="52" y="26"/>
                    </a:moveTo>
                    <a:cubicBezTo>
                      <a:pt x="52" y="40"/>
                      <a:pt x="40" y="52"/>
                      <a:pt x="26" y="52"/>
                    </a:cubicBezTo>
                    <a:cubicBezTo>
                      <a:pt x="12" y="52"/>
                      <a:pt x="0" y="40"/>
                      <a:pt x="0" y="25"/>
                    </a:cubicBezTo>
                    <a:cubicBezTo>
                      <a:pt x="0" y="11"/>
                      <a:pt x="11" y="1"/>
                      <a:pt x="25" y="0"/>
                    </a:cubicBezTo>
                    <a:cubicBezTo>
                      <a:pt x="25" y="0"/>
                      <a:pt x="26" y="0"/>
                      <a:pt x="26" y="0"/>
                    </a:cubicBezTo>
                    <a:cubicBezTo>
                      <a:pt x="40" y="0"/>
                      <a:pt x="52" y="11"/>
                      <a:pt x="52" y="26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8" name="Полилиния 259">
                <a:extLst>
                  <a:ext uri="{FF2B5EF4-FFF2-40B4-BE49-F238E27FC236}">
                    <a16:creationId xmlns:a16="http://schemas.microsoft.com/office/drawing/2014/main" id="{AC095ED5-B469-4D0F-91A3-FD37BFD6F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7763" y="2895601"/>
                <a:ext cx="52388" cy="195263"/>
              </a:xfrm>
              <a:custGeom>
                <a:avLst/>
                <a:gdLst>
                  <a:gd name="T0" fmla="*/ 14 w 14"/>
                  <a:gd name="T1" fmla="*/ 0 h 52"/>
                  <a:gd name="T2" fmla="*/ 14 w 14"/>
                  <a:gd name="T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52">
                    <a:moveTo>
                      <a:pt x="14" y="0"/>
                    </a:moveTo>
                    <a:cubicBezTo>
                      <a:pt x="0" y="15"/>
                      <a:pt x="0" y="34"/>
                      <a:pt x="14" y="52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29" name="Полилиния 260">
                <a:extLst>
                  <a:ext uri="{FF2B5EF4-FFF2-40B4-BE49-F238E27FC236}">
                    <a16:creationId xmlns:a16="http://schemas.microsoft.com/office/drawing/2014/main" id="{04E35C51-97F0-425E-A6B5-229058A26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088" y="2895601"/>
                <a:ext cx="52388" cy="195263"/>
              </a:xfrm>
              <a:custGeom>
                <a:avLst/>
                <a:gdLst>
                  <a:gd name="T0" fmla="*/ 0 w 14"/>
                  <a:gd name="T1" fmla="*/ 0 h 52"/>
                  <a:gd name="T2" fmla="*/ 0 w 14"/>
                  <a:gd name="T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52">
                    <a:moveTo>
                      <a:pt x="0" y="0"/>
                    </a:moveTo>
                    <a:cubicBezTo>
                      <a:pt x="14" y="15"/>
                      <a:pt x="14" y="34"/>
                      <a:pt x="0" y="52"/>
                    </a:cubicBezTo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0" name="Линия 261">
                <a:extLst>
                  <a:ext uri="{FF2B5EF4-FFF2-40B4-BE49-F238E27FC236}">
                    <a16:creationId xmlns:a16="http://schemas.microsoft.com/office/drawing/2014/main" id="{A0175AB9-0473-431B-81F8-F39B8ABD7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2363" y="3044826"/>
                <a:ext cx="165100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1" name="Линия 262">
                <a:extLst>
                  <a:ext uri="{FF2B5EF4-FFF2-40B4-BE49-F238E27FC236}">
                    <a16:creationId xmlns:a16="http://schemas.microsoft.com/office/drawing/2014/main" id="{D538E3A0-7E3D-4FFE-8D75-6DC4289B6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2363" y="2940051"/>
                <a:ext cx="165100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2" name="Линия 263">
                <a:extLst>
                  <a:ext uri="{FF2B5EF4-FFF2-40B4-BE49-F238E27FC236}">
                    <a16:creationId xmlns:a16="http://schemas.microsoft.com/office/drawing/2014/main" id="{672F5419-9D4A-4EB5-B1F0-8AAA3EAAF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6488" y="2992438"/>
                <a:ext cx="195263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3" name="Овал 264">
                <a:extLst>
                  <a:ext uri="{FF2B5EF4-FFF2-40B4-BE49-F238E27FC236}">
                    <a16:creationId xmlns:a16="http://schemas.microsoft.com/office/drawing/2014/main" id="{AA150905-37C7-4844-A5EF-DF53884FA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4100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4" name="Овал 265">
                <a:extLst>
                  <a:ext uri="{FF2B5EF4-FFF2-40B4-BE49-F238E27FC236}">
                    <a16:creationId xmlns:a16="http://schemas.microsoft.com/office/drawing/2014/main" id="{34B3A814-6EC9-4C4C-A1D2-32A5A8AD2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6813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5" name="Овал 266">
                <a:extLst>
                  <a:ext uri="{FF2B5EF4-FFF2-40B4-BE49-F238E27FC236}">
                    <a16:creationId xmlns:a16="http://schemas.microsoft.com/office/drawing/2014/main" id="{4AF2C3F9-0CF1-4AD5-9704-14D9ECA40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9525" y="3105151"/>
                <a:ext cx="74613" cy="7620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sp>
            <p:nvSpPr>
              <p:cNvPr id="36" name="Полилиния 267">
                <a:extLst>
                  <a:ext uri="{FF2B5EF4-FFF2-40B4-BE49-F238E27FC236}">
                    <a16:creationId xmlns:a16="http://schemas.microsoft.com/office/drawing/2014/main" id="{032195C9-F684-4CA6-B43A-B1ED985E2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875" y="3181351"/>
                <a:ext cx="344488" cy="60325"/>
              </a:xfrm>
              <a:custGeom>
                <a:avLst/>
                <a:gdLst>
                  <a:gd name="T0" fmla="*/ 76 w 92"/>
                  <a:gd name="T1" fmla="*/ 0 h 16"/>
                  <a:gd name="T2" fmla="*/ 61 w 92"/>
                  <a:gd name="T3" fmla="*/ 11 h 16"/>
                  <a:gd name="T4" fmla="*/ 46 w 92"/>
                  <a:gd name="T5" fmla="*/ 0 h 16"/>
                  <a:gd name="T6" fmla="*/ 31 w 92"/>
                  <a:gd name="T7" fmla="*/ 11 h 16"/>
                  <a:gd name="T8" fmla="*/ 16 w 92"/>
                  <a:gd name="T9" fmla="*/ 0 h 16"/>
                  <a:gd name="T10" fmla="*/ 0 w 92"/>
                  <a:gd name="T11" fmla="*/ 16 h 16"/>
                  <a:gd name="T12" fmla="*/ 92 w 92"/>
                  <a:gd name="T13" fmla="*/ 16 h 16"/>
                  <a:gd name="T14" fmla="*/ 76 w 9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16">
                    <a:moveTo>
                      <a:pt x="76" y="0"/>
                    </a:moveTo>
                    <a:cubicBezTo>
                      <a:pt x="69" y="0"/>
                      <a:pt x="63" y="4"/>
                      <a:pt x="61" y="11"/>
                    </a:cubicBezTo>
                    <a:cubicBezTo>
                      <a:pt x="59" y="4"/>
                      <a:pt x="53" y="0"/>
                      <a:pt x="46" y="0"/>
                    </a:cubicBezTo>
                    <a:cubicBezTo>
                      <a:pt x="39" y="0"/>
                      <a:pt x="33" y="4"/>
                      <a:pt x="31" y="11"/>
                    </a:cubicBezTo>
                    <a:cubicBezTo>
                      <a:pt x="29" y="4"/>
                      <a:pt x="23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8"/>
                      <a:pt x="85" y="0"/>
                      <a:pt x="76" y="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</p:grp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4FD0CF1-EC08-40EE-91C0-31124E27B998}"/>
                </a:ext>
              </a:extLst>
            </p:cNvPr>
            <p:cNvSpPr/>
            <p:nvPr/>
          </p:nvSpPr>
          <p:spPr>
            <a:xfrm>
              <a:off x="620586" y="3860713"/>
              <a:ext cx="1450709" cy="83236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u-RU" sz="16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ФИС ГИА, </a:t>
              </a:r>
            </a:p>
            <a:p>
              <a:pPr algn="ctr" rtl="0"/>
              <a:r>
                <a:rPr lang="ru-RU" sz="16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ФИС ФРДО</a:t>
              </a:r>
            </a:p>
            <a:p>
              <a:pPr algn="ctr" rtl="0"/>
              <a:r>
                <a:rPr lang="ru-RU" sz="16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АИС «Сетевой город»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FCC492C-3DC3-4B38-9113-8C47EA67F2CC}"/>
              </a:ext>
            </a:extLst>
          </p:cNvPr>
          <p:cNvSpPr txBox="1"/>
          <p:nvPr/>
        </p:nvSpPr>
        <p:spPr>
          <a:xfrm>
            <a:off x="6259441" y="5229322"/>
            <a:ext cx="16535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Цифровые сервисы:</a:t>
            </a:r>
          </a:p>
          <a:p>
            <a:pPr algn="ct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«Е-услуги», «Гос. Услуги»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4C8A7C9F-8D99-4736-B412-C164234E4065}"/>
              </a:ext>
            </a:extLst>
          </p:cNvPr>
          <p:cNvSpPr/>
          <p:nvPr/>
        </p:nvSpPr>
        <p:spPr bwMode="auto">
          <a:xfrm>
            <a:off x="7583525" y="1144795"/>
            <a:ext cx="2567308" cy="98488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Повышение квалификации  - </a:t>
            </a:r>
            <a:r>
              <a:rPr lang="ru-RU" sz="160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38 </a:t>
            </a:r>
            <a:r>
              <a:rPr lang="ru-RU" sz="16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чел</a:t>
            </a:r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педагогических и руководящих работников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B8403C0-AF6B-43C4-85FA-653CB04D1A3C}"/>
              </a:ext>
            </a:extLst>
          </p:cNvPr>
          <p:cNvSpPr/>
          <p:nvPr/>
        </p:nvSpPr>
        <p:spPr bwMode="auto">
          <a:xfrm>
            <a:off x="10197909" y="4495627"/>
            <a:ext cx="1647998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 </a:t>
            </a:r>
          </a:p>
          <a:p>
            <a:pPr algn="ct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Региональный форум «Современная ЦОС» 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97F90300-207C-4268-89FA-CE0E5FE9EC89}"/>
              </a:ext>
            </a:extLst>
          </p:cNvPr>
          <p:cNvSpPr/>
          <p:nvPr/>
        </p:nvSpPr>
        <p:spPr bwMode="auto">
          <a:xfrm>
            <a:off x="9565167" y="5740993"/>
            <a:ext cx="1647998" cy="73866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более 102 участников из 11 ПОО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2F3B0F52-2190-485C-B426-94E9214CE8DF}"/>
              </a:ext>
            </a:extLst>
          </p:cNvPr>
          <p:cNvSpPr/>
          <p:nvPr/>
        </p:nvSpPr>
        <p:spPr bwMode="auto">
          <a:xfrm>
            <a:off x="9565167" y="2556492"/>
            <a:ext cx="1325200" cy="73866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Цифровые </a:t>
            </a:r>
            <a:r>
              <a:rPr lang="ru-RU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диктанты- 390 чел. </a:t>
            </a:r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4B8F2892-620A-462A-B52A-046999E9C853}"/>
              </a:ext>
            </a:extLst>
          </p:cNvPr>
          <p:cNvSpPr/>
          <p:nvPr/>
        </p:nvSpPr>
        <p:spPr bwMode="auto">
          <a:xfrm>
            <a:off x="6507325" y="2528504"/>
            <a:ext cx="1599960" cy="49244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Мастер-классы</a:t>
            </a:r>
          </a:p>
          <a:p>
            <a:pPr algn="r" rtl="0"/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886" y="3832461"/>
            <a:ext cx="2025134" cy="1496373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070" y="5414961"/>
            <a:ext cx="2313793" cy="13926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57" y="5397087"/>
            <a:ext cx="2025135" cy="13926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0" y="3832461"/>
            <a:ext cx="2346254" cy="15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0"/>
            <a:ext cx="12192000" cy="833518"/>
            <a:chOff x="0" y="0"/>
            <a:chExt cx="9144000" cy="8112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8" name="Прямоугольник 7"/>
          <p:cNvSpPr/>
          <p:nvPr/>
        </p:nvSpPr>
        <p:spPr bwMode="auto">
          <a:xfrm>
            <a:off x="2700748" y="28408"/>
            <a:ext cx="7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j-lt"/>
                <a:ea typeface="Tahoma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ОБЪЕМЫ И ИСТОЧНИКИ ФИНАНСИРОВАНИЯ ПРОГРАММЫ РАЗВИТИЯ ОГБПОУ «ТЭПК»</a:t>
            </a:r>
            <a:endParaRPr sz="20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xfrm>
            <a:off x="8760296" y="1395152"/>
            <a:ext cx="2616636" cy="396909"/>
          </a:xfrm>
        </p:spPr>
        <p:txBody>
          <a:bodyPr/>
          <a:lstStyle/>
          <a:p>
            <a:pPr marL="208915" indent="-208915" algn="l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C00000"/>
                </a:solidFill>
                <a:latin typeface="Times New Roman"/>
                <a:ea typeface="Tahoma"/>
                <a:cs typeface="Times New Roman"/>
              </a:rPr>
              <a:t>по состоянию на 19.11.2024</a:t>
            </a:r>
          </a:p>
          <a:p>
            <a:pPr algn="l">
              <a:lnSpc>
                <a:spcPct val="107000"/>
              </a:lnSpc>
              <a:defRPr/>
            </a:pPr>
            <a:r>
              <a:rPr lang="ru-RU" sz="1000" dirty="0">
                <a:solidFill>
                  <a:srgbClr val="C00000"/>
                </a:solidFill>
                <a:latin typeface="Times New Roman"/>
                <a:ea typeface="Tahoma"/>
                <a:cs typeface="Times New Roman"/>
              </a:rPr>
              <a:t> </a:t>
            </a:r>
            <a:endParaRPr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048860" y="36324"/>
            <a:ext cx="1077952" cy="699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6C0D6A7A-8436-4E5D-805F-1EDAD2944EE3}"/>
              </a:ext>
            </a:extLst>
          </p:cNvPr>
          <p:cNvGraphicFramePr>
            <a:graphicFrameLocks noGrp="1"/>
          </p:cNvGraphicFramePr>
          <p:nvPr/>
        </p:nvGraphicFramePr>
        <p:xfrm>
          <a:off x="407368" y="1611175"/>
          <a:ext cx="11089232" cy="46718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40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4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545">
                <a:tc rowSpan="2"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Наименование расходов</a:t>
                      </a:r>
                      <a:endParaRPr sz="14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2024</a:t>
                      </a:r>
                      <a:endParaRPr sz="1400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2025</a:t>
                      </a:r>
                      <a:endParaRPr sz="1400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2026</a:t>
                      </a:r>
                      <a:endParaRPr sz="1400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438">
                <a:tc vMerge="1">
                  <a:txBody>
                    <a:bodyPr/>
                    <a:lstStyle/>
                    <a:p>
                      <a:pPr marL="208915" indent="-20891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план</a:t>
                      </a:r>
                      <a:endParaRPr sz="1400" b="1" dirty="0"/>
                    </a:p>
                  </a:txBody>
                  <a:tcPr marL="58844" marR="5884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факт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latin typeface="Times New Roman"/>
                          <a:ea typeface="Tahoma"/>
                          <a:cs typeface="Times New Roman"/>
                        </a:rPr>
                        <a:t>*</a:t>
                      </a:r>
                      <a:endParaRPr sz="1400" b="1" dirty="0"/>
                    </a:p>
                  </a:txBody>
                  <a:tcPr marL="58844" marR="5884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план</a:t>
                      </a:r>
                      <a:endParaRPr sz="1400" b="1" dirty="0"/>
                    </a:p>
                  </a:txBody>
                  <a:tcPr marL="58844" marR="5884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latin typeface="+mn-lt"/>
                          <a:ea typeface="Tahoma"/>
                          <a:cs typeface="Times New Roman"/>
                        </a:rPr>
                        <a:t>план</a:t>
                      </a:r>
                      <a:endParaRPr sz="1400" b="1" dirty="0"/>
                    </a:p>
                  </a:txBody>
                  <a:tcPr marL="58844" marR="5884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545">
                <a:tc>
                  <a:txBody>
                    <a:bodyPr/>
                    <a:lstStyle/>
                    <a:p>
                      <a:pPr marL="208915" indent="-20891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Заработная плата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77 620,0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59 434,6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70 834,4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70 834,4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96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Социальные пособия и компенсации персоналу в денежной форме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400,0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279,8</a:t>
                      </a:r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400,0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400" b="0">
                          <a:latin typeface="+mn-lt"/>
                          <a:ea typeface="Tahoma"/>
                          <a:cs typeface="Times New Roman"/>
                        </a:rPr>
                        <a:t>4</a:t>
                      </a: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00,0</a:t>
                      </a:r>
                      <a:endParaRPr sz="140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7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Иные выплаты персоналу учреждений, за исключением фонда оплаты труда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210,0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134,1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210,0</a:t>
                      </a:r>
                      <a:endParaRPr lang="ru-RU" sz="1400" dirty="0"/>
                    </a:p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400" b="0" dirty="0">
                        <a:latin typeface="+mn-lt"/>
                        <a:ea typeface="Tahoma"/>
                        <a:cs typeface="Times New Roman"/>
                      </a:endParaRPr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210,0</a:t>
                      </a:r>
                      <a:endParaRPr lang="ru-RU" sz="1400" dirty="0"/>
                    </a:p>
                    <a:p>
                      <a:pPr marL="208915" marR="0" lvl="0" indent="-208915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b="0" i="0" u="none" strike="noStrike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imes New Roman"/>
                      </a:endParaRPr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627">
                <a:tc>
                  <a:txBody>
                    <a:bodyPr/>
                    <a:lstStyle/>
                    <a:p>
                      <a:pPr marL="208915" marR="0" lvl="0" indent="-208915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Начисления на заработную плату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23 441,3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16 565,6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21 392,0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21 392,0</a:t>
                      </a:r>
                      <a:endParaRPr lang="ru-RU"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545">
                <a:tc>
                  <a:txBody>
                    <a:bodyPr/>
                    <a:lstStyle/>
                    <a:p>
                      <a:pPr marL="208915" marR="0" lvl="0" indent="-208915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Услуги связи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255,0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178,5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240,0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marR="0" lvl="0" indent="-208915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/>
                        <a:t>240,0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545">
                <a:tc>
                  <a:txBody>
                    <a:bodyPr/>
                    <a:lstStyle/>
                    <a:p>
                      <a:pPr marL="208915" marR="0" lvl="0" indent="-208915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Коммунальные услуги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10 406,4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6 213,2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10 898,9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marR="0" lvl="0" indent="-208915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/>
                        <a:t>11 432,3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258">
                <a:tc>
                  <a:txBody>
                    <a:bodyPr/>
                    <a:lstStyle/>
                    <a:p>
                      <a:pPr marL="0" marR="0" lvl="0" indent="0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Работы, услуги по содержанию имущества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5 900,0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3 627,1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6 000,0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6 500,0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545">
                <a:tc>
                  <a:txBody>
                    <a:bodyPr/>
                    <a:lstStyle/>
                    <a:p>
                      <a:pPr marL="208915" marR="0" lvl="0" indent="-208915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Прочие работы, услуги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5 749,3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4 399,6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5 482,6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6 381,6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545">
                <a:tc>
                  <a:txBody>
                    <a:bodyPr/>
                    <a:lstStyle/>
                    <a:p>
                      <a:pPr marL="208915" marR="0" lvl="0" indent="-208915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Страхование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15,0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13,4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20,0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078">
                <a:tc>
                  <a:txBody>
                    <a:bodyPr/>
                    <a:lstStyle/>
                    <a:p>
                      <a:pPr marL="208915" marR="0" lvl="0" indent="-208915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Приобретение оборудования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1 500,0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1 308,4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3 460,0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5 000,0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685">
                <a:tc>
                  <a:txBody>
                    <a:bodyPr/>
                    <a:lstStyle/>
                    <a:p>
                      <a:pPr marL="208915" marR="0" lvl="0" indent="-208915" algn="just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  <a:ea typeface="Tahoma"/>
                          <a:cs typeface="Times New Roman"/>
                        </a:rPr>
                        <a:t>Приобретение</a:t>
                      </a: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 материальных запасов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3 080,0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2 538,1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5 600,0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6 100,0</a:t>
                      </a:r>
                      <a:endParaRPr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2078">
                <a:tc>
                  <a:txBody>
                    <a:bodyPr/>
                    <a:lstStyle/>
                    <a:p>
                      <a:pPr marL="208915" indent="-20891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>
                          <a:latin typeface="+mn-lt"/>
                          <a:ea typeface="Tahoma"/>
                          <a:cs typeface="Times New Roman"/>
                        </a:rPr>
                        <a:t>Налоги, сборы и иные платежи</a:t>
                      </a:r>
                      <a:endParaRPr sz="14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1 577,4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1 359,2</a:t>
                      </a:r>
                      <a:endParaRPr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1 577,4</a:t>
                      </a:r>
                      <a:endParaRPr lang="ru-RU" sz="14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0" dirty="0">
                          <a:latin typeface="+mn-lt"/>
                          <a:ea typeface="Tahoma"/>
                          <a:cs typeface="Times New Roman"/>
                        </a:rPr>
                        <a:t>1 577,4</a:t>
                      </a:r>
                      <a:endParaRPr lang="ru-RU" sz="1400" dirty="0"/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550">
                <a:tc>
                  <a:txBody>
                    <a:bodyPr/>
                    <a:lstStyle/>
                    <a:p>
                      <a:pPr marL="208915" indent="-208915" algn="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Итого</a:t>
                      </a:r>
                      <a:endParaRPr sz="1400" b="1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130 154,4</a:t>
                      </a:r>
                      <a:endParaRPr sz="1400" b="1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96 051,6</a:t>
                      </a:r>
                      <a:endParaRPr sz="1400" b="1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1200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126 115,3</a:t>
                      </a:r>
                      <a:endParaRPr sz="1400" b="1" kern="1200" dirty="0">
                        <a:solidFill>
                          <a:srgbClr val="C00000"/>
                        </a:solidFill>
                        <a:latin typeface="+mn-lt"/>
                        <a:ea typeface="Tahoma"/>
                        <a:cs typeface="Times New Roman"/>
                      </a:endParaRPr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1200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130 087,7</a:t>
                      </a:r>
                      <a:endParaRPr sz="1400" b="1" kern="1200" dirty="0">
                        <a:solidFill>
                          <a:srgbClr val="C00000"/>
                        </a:solidFill>
                        <a:latin typeface="+mn-lt"/>
                        <a:ea typeface="Tahoma"/>
                        <a:cs typeface="Times New Roman"/>
                      </a:endParaRPr>
                    </a:p>
                  </a:txBody>
                  <a:tcPr marL="58844" marR="58844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481968-F2AC-4CB5-9781-2CE49CA1BC33}"/>
              </a:ext>
            </a:extLst>
          </p:cNvPr>
          <p:cNvSpPr/>
          <p:nvPr/>
        </p:nvSpPr>
        <p:spPr bwMode="auto">
          <a:xfrm>
            <a:off x="57090" y="892502"/>
            <a:ext cx="11439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Объем предоставленной за счет средств областного бюджета субсидии на финансовое обеспечение выполнения государственного задания, а также наименование расходов, на которые она направлена, тыс. руб.</a:t>
            </a:r>
            <a:endParaRPr sz="1400" dirty="0">
              <a:solidFill>
                <a:schemeClr val="tx2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0"/>
            <a:ext cx="12192000" cy="833518"/>
            <a:chOff x="0" y="0"/>
            <a:chExt cx="9144000" cy="8112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8" name="Прямоугольник 7"/>
          <p:cNvSpPr/>
          <p:nvPr/>
        </p:nvSpPr>
        <p:spPr bwMode="auto">
          <a:xfrm>
            <a:off x="2700748" y="28408"/>
            <a:ext cx="7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j-lt"/>
                <a:ea typeface="Tahoma"/>
                <a:cs typeface="Tahoma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ОБЪЕМЫ И ИСТОЧНИКИ ФИНАНСИРОВАНИЯ ПРОГРАММЫ РАЗВИТИЯ ОГБПОУ «ТЭПК»</a:t>
            </a:r>
            <a:endParaRPr sz="20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79376" y="1366453"/>
          <a:ext cx="5616624" cy="52309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6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757">
                <a:tc>
                  <a:txBody>
                    <a:bodyPr/>
                    <a:lstStyle/>
                    <a:p>
                      <a:pPr marL="85725" indent="-8572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Наименование доходов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2023</a:t>
                      </a:r>
                      <a:endParaRPr sz="1200" b="1" dirty="0"/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Факт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2024</a:t>
                      </a:r>
                      <a:endParaRPr sz="1200" b="1" dirty="0"/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факт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+mn-lt"/>
                          <a:ea typeface="Tahoma"/>
                          <a:cs typeface="Times New Roman"/>
                        </a:rPr>
                        <a:t>*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2025 </a:t>
                      </a:r>
                      <a:endParaRPr sz="1200" b="1" dirty="0"/>
                    </a:p>
                    <a:p>
                      <a:pPr algn="ctr"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план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915"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Доходы от собственности</a:t>
                      </a:r>
                      <a:endParaRPr sz="1200" b="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799,8</a:t>
                      </a:r>
                      <a:endParaRPr sz="1200" b="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/>
                        <a:t>408,4</a:t>
                      </a:r>
                      <a:endParaRPr sz="1200" b="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900,0</a:t>
                      </a:r>
                      <a:endParaRPr sz="1200" b="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36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Доходы от реализации доп. проф. образов. программ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9 815,5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5 637,8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10 000,0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75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Доходы от реализации услуг общественного питания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4 347,7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3 873,3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4 500,0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28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Доходы от реализации услуг по образовательным программам СПО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7 505,4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6 662,5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8 511,3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75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Доходы от реализации услуг проживания в общежитии</a:t>
                      </a:r>
                      <a:endParaRPr sz="120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1 417,2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1 010,9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1 500,0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43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Целевые и безвозмездные поступления (гранты, добровольные пожертвования)</a:t>
                      </a:r>
                      <a:endParaRPr sz="12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1 212,0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1 490,4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113 200,0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75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Доходы от производственной деятельности учебных мастерских</a:t>
                      </a:r>
                      <a:endParaRPr sz="12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2 656,0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1 309,9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2 200,0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Доходы от компенсации затрат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59,0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53,0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60,0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684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Доходы от штрафных санкций за нарушение законодательства о закупках и нарушение условий контрактов (договоров)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1 111,9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173,4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150,0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Доходы от выбытия основных средств</a:t>
                      </a:r>
                      <a:endParaRPr sz="12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75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Доходы от реализации материальных запасов</a:t>
                      </a:r>
                      <a:endParaRPr sz="120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10,7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11,1</a:t>
                      </a:r>
                      <a:endParaRPr sz="1200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700,0</a:t>
                      </a:r>
                      <a:endParaRPr sz="1200" dirty="0"/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407"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Итого</a:t>
                      </a:r>
                      <a:endParaRPr sz="1200" b="1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28 935,2</a:t>
                      </a:r>
                      <a:endParaRPr sz="1200" b="1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20 630,7</a:t>
                      </a:r>
                      <a:endParaRPr sz="1200" b="1" dirty="0"/>
                    </a:p>
                  </a:txBody>
                  <a:tcPr marL="58844" marR="58844" marT="0" marB="0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kern="1200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141 721,3</a:t>
                      </a:r>
                      <a:endParaRPr sz="1200" b="1" kern="1200" dirty="0">
                        <a:solidFill>
                          <a:srgbClr val="C00000"/>
                        </a:solidFill>
                        <a:latin typeface="+mn-lt"/>
                        <a:ea typeface="Tahoma"/>
                        <a:cs typeface="Times New Roman"/>
                      </a:endParaRPr>
                    </a:p>
                  </a:txBody>
                  <a:tcPr marL="58844" marR="5884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483144" y="1340768"/>
          <a:ext cx="5473452" cy="54809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74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997">
                <a:tc>
                  <a:txBody>
                    <a:bodyPr/>
                    <a:lstStyle/>
                    <a:p>
                      <a:pPr marL="208915" indent="-20891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Наименование расходов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2023</a:t>
                      </a:r>
                      <a:endParaRPr sz="1200" b="1" dirty="0"/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факт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2024</a:t>
                      </a:r>
                      <a:endParaRPr sz="1200" b="1" dirty="0"/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факт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+mn-lt"/>
                          <a:ea typeface="Tahoma"/>
                          <a:cs typeface="Times New Roman"/>
                        </a:rPr>
                        <a:t>*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2025 </a:t>
                      </a:r>
                      <a:endParaRPr sz="1200" b="1" dirty="0"/>
                    </a:p>
                    <a:p>
                      <a:pPr algn="ctr">
                        <a:defRPr/>
                      </a:pPr>
                      <a:r>
                        <a:rPr lang="ru-RU" sz="1200" b="1" dirty="0">
                          <a:latin typeface="+mn-lt"/>
                          <a:ea typeface="Tahoma"/>
                          <a:cs typeface="Times New Roman"/>
                        </a:rPr>
                        <a:t>план</a:t>
                      </a:r>
                      <a:endParaRPr sz="1200" b="1" dirty="0"/>
                    </a:p>
                  </a:txBody>
                  <a:tcPr marL="58844" marR="5884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1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Заработная плата 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10 615,1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7 607,7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10 500,0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2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Социальные пособия и компенсации персоналу в денежной форме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969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Иные выплаты персоналу учреждений, за исключением фонда оплаты труда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471,9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491,9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465,0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3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Начисления на зарплату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3 231,2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2 188,4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3 171,0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93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Услуги связи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17,1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7,1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40,0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93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Транспортные услуги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93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Коммунальные услуги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1 088,9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559,4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1 654,3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85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Арендная плата за пользование имуществом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26,8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99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Работы, услуги по содержанию имущества 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1 092,0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2 323,6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15 701,3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76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Прочие работы, услуги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  <a:ea typeface="Tahoma"/>
                          <a:cs typeface="Times New Roman"/>
                        </a:rPr>
                        <a:t>3 656,8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  <a:ea typeface="Tahoma"/>
                          <a:cs typeface="Times New Roman"/>
                        </a:rPr>
                        <a:t>2 832,8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3 000,0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7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Страхование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3,9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3,4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30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Приобретение оборудования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  <a:ea typeface="Tahoma"/>
                          <a:cs typeface="Times New Roman"/>
                        </a:rPr>
                        <a:t>1 312,8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+mn-lt"/>
                          <a:ea typeface="Tahoma"/>
                          <a:cs typeface="Times New Roman"/>
                        </a:rPr>
                        <a:t>100,3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101 500,0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227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Приобретение материальных запасов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3 897,1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3 494,6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4 720,0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227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Стипендии, в т.ч.  Правительства РФ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327,2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276,2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20,0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330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>
                          <a:latin typeface="+mn-lt"/>
                          <a:ea typeface="Tahoma"/>
                          <a:cs typeface="Times New Roman"/>
                        </a:rPr>
                        <a:t>Налоги, сборы и иные платежи</a:t>
                      </a:r>
                      <a:endParaRPr sz="120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1 038,2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0" dirty="0">
                          <a:latin typeface="+mn-lt"/>
                          <a:ea typeface="Tahoma"/>
                          <a:cs typeface="Times New Roman"/>
                        </a:rPr>
                        <a:t>1 209,3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dirty="0"/>
                        <a:t>919,7</a:t>
                      </a:r>
                      <a:endParaRPr sz="1200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4253"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Итого</a:t>
                      </a:r>
                      <a:endParaRPr sz="1200" b="1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26 779,0</a:t>
                      </a:r>
                      <a:endParaRPr sz="1200" b="1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08915" indent="-208915" algn="l" defTabSz="914400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21 096,7</a:t>
                      </a:r>
                      <a:endParaRPr sz="1200" b="1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latin typeface="+mn-lt"/>
                          <a:ea typeface="Tahoma"/>
                          <a:cs typeface="Times New Roman"/>
                        </a:rPr>
                        <a:t>141 721,3</a:t>
                      </a:r>
                      <a:endParaRPr sz="1200" b="1" dirty="0"/>
                    </a:p>
                  </a:txBody>
                  <a:tcPr marL="58844" marR="5884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 bwMode="auto">
          <a:xfrm>
            <a:off x="6096000" y="887409"/>
            <a:ext cx="63367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Структура расходов за счёт средств от приносящей доход деятельности, тыс. руб.</a:t>
            </a:r>
            <a:endParaRPr sz="1200" b="1" dirty="0">
              <a:solidFill>
                <a:schemeClr val="tx2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5188" y="892502"/>
            <a:ext cx="60308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Структура доходов, полученных от приносящей доход деятельности, тыс. руб. </a:t>
            </a:r>
            <a:endParaRPr sz="1200" dirty="0">
              <a:solidFill>
                <a:schemeClr val="tx2">
                  <a:lumMod val="7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xfrm>
            <a:off x="3647728" y="1094547"/>
            <a:ext cx="2448272" cy="246221"/>
          </a:xfrm>
        </p:spPr>
        <p:txBody>
          <a:bodyPr/>
          <a:lstStyle/>
          <a:p>
            <a:pPr marL="208915" indent="-208915" algn="l">
              <a:lnSpc>
                <a:spcPct val="107000"/>
              </a:lnSpc>
              <a:defRPr/>
            </a:pPr>
            <a:r>
              <a:rPr lang="ru-RU" sz="1000" dirty="0">
                <a:solidFill>
                  <a:srgbClr val="C00000"/>
                </a:solidFill>
                <a:latin typeface="Times New Roman"/>
                <a:ea typeface="Tahoma"/>
                <a:cs typeface="Times New Roman"/>
              </a:rPr>
              <a:t>* по состоянию на 19.11.2024 </a:t>
            </a:r>
            <a:endParaRPr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048860" y="36324"/>
            <a:ext cx="1077952" cy="699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31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6008561" name="Овал 1"/>
          <p:cNvSpPr/>
          <p:nvPr/>
        </p:nvSpPr>
        <p:spPr bwMode="auto">
          <a:xfrm>
            <a:off x="3908783" y="1697236"/>
            <a:ext cx="4351819" cy="4236189"/>
          </a:xfrm>
          <a:prstGeom prst="ellipse">
            <a:avLst/>
          </a:prstGeom>
          <a:pattFill prst="dkUpDiag">
            <a:fgClr>
              <a:srgbClr val="EFF5FB"/>
            </a:fgClr>
            <a:bgClr>
              <a:schemeClr val="bg1"/>
            </a:bgClr>
          </a:pattFill>
          <a:ln w="76200">
            <a:solidFill>
              <a:srgbClr val="B6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51"/>
          </a:p>
        </p:txBody>
      </p:sp>
      <p:sp>
        <p:nvSpPr>
          <p:cNvPr id="920429683" name="Скругленный прямоугольник 8"/>
          <p:cNvSpPr/>
          <p:nvPr/>
        </p:nvSpPr>
        <p:spPr bwMode="auto">
          <a:xfrm>
            <a:off x="137494" y="907308"/>
            <a:ext cx="5027680" cy="3437754"/>
          </a:xfrm>
          <a:prstGeom prst="roundRect">
            <a:avLst>
              <a:gd name="adj" fmla="val 17675"/>
            </a:avLst>
          </a:prstGeom>
          <a:solidFill>
            <a:schemeClr val="bg1"/>
          </a:solidFill>
          <a:ln w="28575">
            <a:solidFill>
              <a:srgbClr val="B6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7" tIns="30003" rIns="60007" bIns="30003" rtlCol="0" anchor="ctr"/>
          <a:lstStyle/>
          <a:p>
            <a:pPr lvl="0"/>
            <a:endParaRPr lang="ru-RU" sz="1600" dirty="0">
              <a:solidFill>
                <a:schemeClr val="tx1"/>
              </a:solidFill>
              <a:cs typeface="Times New Roman"/>
            </a:endParaRPr>
          </a:p>
          <a:p>
            <a:pPr lvl="0"/>
            <a:endParaRPr lang="ru-RU" sz="1600" dirty="0">
              <a:solidFill>
                <a:schemeClr val="tx1"/>
              </a:solidFill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Новые формы профориентационной работы и новые формы популяризации деятельности колледжа, в т.ч "Первая рабочая профессия»;</a:t>
            </a:r>
            <a:endParaRPr lang="ru-RU" sz="15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Синхронизация практической подготовки кадров с запросами предприятий;</a:t>
            </a:r>
            <a:endParaRPr lang="ru-RU" sz="15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Маршрутизация выпускников в течение всего периода обучения;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Повышение качества результатов ВПР, ДЭ и чемпионата;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5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92674381" name="Скругленный прямоугольник 8"/>
          <p:cNvSpPr/>
          <p:nvPr/>
        </p:nvSpPr>
        <p:spPr bwMode="auto">
          <a:xfrm>
            <a:off x="7771406" y="998568"/>
            <a:ext cx="4240016" cy="3437754"/>
          </a:xfrm>
          <a:prstGeom prst="roundRect">
            <a:avLst>
              <a:gd name="adj" fmla="val 17675"/>
            </a:avLst>
          </a:prstGeom>
          <a:solidFill>
            <a:schemeClr val="bg1"/>
          </a:solidFill>
          <a:ln w="28575">
            <a:solidFill>
              <a:srgbClr val="B6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7" tIns="30003" rIns="60007" bIns="30003" rtlCol="0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Наставничество;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УПК как первое рабочее место;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ФП «Профессионалитет» (Создание 8 УПК, вовлеченность работодателей в ОП);</a:t>
            </a:r>
          </a:p>
        </p:txBody>
      </p:sp>
      <p:sp>
        <p:nvSpPr>
          <p:cNvPr id="1704521117" name="Скругленный прямоугольник 8"/>
          <p:cNvSpPr/>
          <p:nvPr/>
        </p:nvSpPr>
        <p:spPr bwMode="auto">
          <a:xfrm>
            <a:off x="197936" y="4436322"/>
            <a:ext cx="4967238" cy="2560860"/>
          </a:xfrm>
          <a:prstGeom prst="roundRect">
            <a:avLst>
              <a:gd name="adj" fmla="val 17675"/>
            </a:avLst>
          </a:prstGeom>
          <a:solidFill>
            <a:schemeClr val="bg1"/>
          </a:solidFill>
          <a:ln w="28575">
            <a:solidFill>
              <a:srgbClr val="B6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7" tIns="30003" rIns="60007" bIns="30003" rtlCol="0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Флагманские программы;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Развитие и поддержание в колледже воспитательной среды, основанной на традиционных российских духовно-нравственных ценностях (Разговоры о важном, музейный комплекс и др.)</a:t>
            </a:r>
          </a:p>
          <a:p>
            <a:pPr lvl="2" defTabSz="846891">
              <a:defRPr/>
            </a:pPr>
            <a:endParaRPr sz="1612" i="1" dirty="0">
              <a:solidFill>
                <a:srgbClr val="1848A8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196977780" name="Рисунок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9830779">
            <a:off x="4268179" y="997037"/>
            <a:ext cx="4047641" cy="5094917"/>
          </a:xfrm>
          <a:prstGeom prst="rect">
            <a:avLst/>
          </a:prstGeom>
        </p:spPr>
      </p:pic>
      <p:sp>
        <p:nvSpPr>
          <p:cNvPr id="877678473" name="Скругленный прямоугольник 8"/>
          <p:cNvSpPr/>
          <p:nvPr/>
        </p:nvSpPr>
        <p:spPr bwMode="auto">
          <a:xfrm>
            <a:off x="7212836" y="4750996"/>
            <a:ext cx="4816589" cy="2246185"/>
          </a:xfrm>
          <a:prstGeom prst="roundRect">
            <a:avLst>
              <a:gd name="adj" fmla="val 17675"/>
            </a:avLst>
          </a:prstGeom>
          <a:solidFill>
            <a:schemeClr val="bg1"/>
          </a:solidFill>
          <a:ln w="28575">
            <a:solidFill>
              <a:srgbClr val="B6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7" tIns="30003" rIns="60007" bIns="30003" rtlCol="0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Цифровые сервисы АИС «Сетевой город»;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Цифровые инструменты «</a:t>
            </a:r>
            <a:r>
              <a:rPr lang="ru-RU" sz="1500" dirty="0" err="1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Сферум</a:t>
            </a: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Подготовка студентов к условиям работы в цифровой экономике</a:t>
            </a:r>
          </a:p>
        </p:txBody>
      </p:sp>
      <p:pic>
        <p:nvPicPr>
          <p:cNvPr id="1805484325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249151" y="1069342"/>
            <a:ext cx="625687" cy="1000466"/>
          </a:xfrm>
          <a:prstGeom prst="rect">
            <a:avLst/>
          </a:prstGeom>
        </p:spPr>
      </p:pic>
      <p:pic>
        <p:nvPicPr>
          <p:cNvPr id="1955177915" name="Рисунок 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00471" y="4724039"/>
            <a:ext cx="550205" cy="535585"/>
          </a:xfrm>
          <a:prstGeom prst="rect">
            <a:avLst/>
          </a:prstGeom>
        </p:spPr>
      </p:pic>
      <p:pic>
        <p:nvPicPr>
          <p:cNvPr id="1977465353" name="Рисунок 4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32175" y="813149"/>
            <a:ext cx="783834" cy="767723"/>
          </a:xfrm>
          <a:prstGeom prst="rect">
            <a:avLst/>
          </a:prstGeom>
        </p:spPr>
      </p:pic>
      <p:pic>
        <p:nvPicPr>
          <p:cNvPr id="337739604" name="Рисунок 5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307211" y="4835434"/>
            <a:ext cx="845211" cy="655853"/>
          </a:xfrm>
          <a:prstGeom prst="rect">
            <a:avLst/>
          </a:prstGeom>
        </p:spPr>
      </p:pic>
      <p:cxnSp>
        <p:nvCxnSpPr>
          <p:cNvPr id="1571740594" name="Соединительная линия уступом 10"/>
          <p:cNvCxnSpPr>
            <a:cxnSpLocks/>
          </p:cNvCxnSpPr>
          <p:nvPr/>
        </p:nvCxnSpPr>
        <p:spPr bwMode="auto">
          <a:xfrm rot="10800000" flipV="1">
            <a:off x="2315001" y="3092255"/>
            <a:ext cx="2276037" cy="719356"/>
          </a:xfrm>
          <a:prstGeom prst="bentConnector4">
            <a:avLst>
              <a:gd name="adj1" fmla="val 1082"/>
              <a:gd name="adj2" fmla="val 131778"/>
            </a:avLst>
          </a:prstGeom>
          <a:ln w="38100">
            <a:solidFill>
              <a:srgbClr val="B6D2E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8394129" name="Соединительная линия уступом 24"/>
          <p:cNvCxnSpPr>
            <a:cxnSpLocks/>
            <a:endCxn id="1704521117" idx="0"/>
          </p:cNvCxnSpPr>
          <p:nvPr/>
        </p:nvCxnSpPr>
        <p:spPr bwMode="auto">
          <a:xfrm rot="10800000">
            <a:off x="2681556" y="4436322"/>
            <a:ext cx="2483629" cy="322388"/>
          </a:xfrm>
          <a:prstGeom prst="bentConnector4">
            <a:avLst>
              <a:gd name="adj1" fmla="val 0"/>
              <a:gd name="adj2" fmla="val 170908"/>
            </a:avLst>
          </a:prstGeom>
          <a:ln w="38100">
            <a:solidFill>
              <a:srgbClr val="B6D2E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29671" name="Соединительная линия уступом 27"/>
          <p:cNvCxnSpPr>
            <a:cxnSpLocks/>
          </p:cNvCxnSpPr>
          <p:nvPr/>
        </p:nvCxnSpPr>
        <p:spPr bwMode="auto">
          <a:xfrm>
            <a:off x="7312867" y="3884811"/>
            <a:ext cx="2627109" cy="12700"/>
          </a:xfrm>
          <a:prstGeom prst="bentConnector3">
            <a:avLst>
              <a:gd name="adj1" fmla="val 50000"/>
            </a:avLst>
          </a:prstGeom>
          <a:ln w="38100">
            <a:solidFill>
              <a:srgbClr val="B6D2E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776293" name="Соединительная линия уступом 30"/>
          <p:cNvCxnSpPr>
            <a:cxnSpLocks/>
            <a:endCxn id="877678473" idx="0"/>
          </p:cNvCxnSpPr>
          <p:nvPr/>
        </p:nvCxnSpPr>
        <p:spPr bwMode="auto">
          <a:xfrm>
            <a:off x="7165717" y="4154930"/>
            <a:ext cx="2455414" cy="596066"/>
          </a:xfrm>
          <a:prstGeom prst="bentConnector2">
            <a:avLst/>
          </a:prstGeom>
          <a:ln w="38100">
            <a:solidFill>
              <a:srgbClr val="B6D2E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528E50A-9FFF-440E-9CEF-4F5978CB4BC9}"/>
              </a:ext>
            </a:extLst>
          </p:cNvPr>
          <p:cNvGrpSpPr/>
          <p:nvPr/>
        </p:nvGrpSpPr>
        <p:grpSpPr bwMode="auto">
          <a:xfrm>
            <a:off x="14644" y="-5165"/>
            <a:ext cx="12192000" cy="811212"/>
            <a:chOff x="0" y="0"/>
            <a:chExt cx="9144000" cy="81121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E5C9670-6CA8-433B-BEDF-CBAC6A109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4145DA36-533C-412B-B160-69DAB0762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579FD95-938E-4FB6-ADDD-DEA117A1FD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117328" y="19696"/>
            <a:ext cx="1057698" cy="686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8A3EE08-1821-4C19-82F2-28E16562C3FA}"/>
              </a:ext>
            </a:extLst>
          </p:cNvPr>
          <p:cNvSpPr/>
          <p:nvPr/>
        </p:nvSpPr>
        <p:spPr bwMode="auto">
          <a:xfrm>
            <a:off x="2705899" y="91809"/>
            <a:ext cx="7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/>
            <a:r>
              <a:rPr lang="ru-RU" sz="28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ЗАДАЧИ ОГБПОУ «ТЭПК» НА 2025 ГОД</a:t>
            </a:r>
            <a:endParaRPr sz="28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3B1614-DC1C-4D5F-8B8D-5786B135A884}"/>
              </a:ext>
            </a:extLst>
          </p:cNvPr>
          <p:cNvSpPr txBox="1"/>
          <p:nvPr/>
        </p:nvSpPr>
        <p:spPr>
          <a:xfrm>
            <a:off x="963585" y="1031059"/>
            <a:ext cx="398198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Задача 1. Развитие образовательной деятельности</a:t>
            </a:r>
          </a:p>
          <a:p>
            <a:pPr>
              <a:defRPr/>
            </a:pPr>
            <a:r>
              <a:rPr lang="ru-RU" sz="17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(Вызов - качество образование и демографическая ситуация 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F3F067-968C-4B19-9446-FEBA39BD7E42}"/>
              </a:ext>
            </a:extLst>
          </p:cNvPr>
          <p:cNvSpPr txBox="1"/>
          <p:nvPr/>
        </p:nvSpPr>
        <p:spPr bwMode="auto">
          <a:xfrm>
            <a:off x="8922414" y="1030051"/>
            <a:ext cx="3118440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Задача 2. Совершенствование образовательного процесса через развитие партнерства</a:t>
            </a:r>
          </a:p>
          <a:p>
            <a:pPr>
              <a:defRPr/>
            </a:pPr>
            <a:r>
              <a:rPr lang="ru-RU" sz="17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(Вызов – развитие кадрового потенциала и МТБ)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D98530-881E-4617-A3A4-333A0E16B803}"/>
              </a:ext>
            </a:extLst>
          </p:cNvPr>
          <p:cNvSpPr txBox="1"/>
          <p:nvPr/>
        </p:nvSpPr>
        <p:spPr bwMode="auto">
          <a:xfrm>
            <a:off x="7968209" y="4918760"/>
            <a:ext cx="461114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Задача 4. Цифровая трансформация деятельности колледжа</a:t>
            </a:r>
          </a:p>
          <a:p>
            <a:pPr>
              <a:defRPr/>
            </a:pPr>
            <a:r>
              <a:rPr lang="ru-RU" sz="17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(Вызов – технологический прогресс)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0DA6FD-92AE-4E66-923B-C3B38B2DB79D}"/>
              </a:ext>
            </a:extLst>
          </p:cNvPr>
          <p:cNvSpPr txBox="1"/>
          <p:nvPr/>
        </p:nvSpPr>
        <p:spPr bwMode="auto">
          <a:xfrm>
            <a:off x="745051" y="4654750"/>
            <a:ext cx="484689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Задача 3. Повышение эффективности системы воспитания и профилактики</a:t>
            </a:r>
          </a:p>
          <a:p>
            <a:pPr>
              <a:defRPr/>
            </a:pPr>
            <a:r>
              <a:rPr lang="ru-RU" sz="17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(Вызов – создание условий для инклюзивного образования)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42535F91-4565-4BF1-8A6D-8EA512D3322A}"/>
              </a:ext>
            </a:extLst>
          </p:cNvPr>
          <p:cNvSpPr/>
          <p:nvPr/>
        </p:nvSpPr>
        <p:spPr>
          <a:xfrm rot="16200000">
            <a:off x="11197772" y="5872480"/>
            <a:ext cx="950685" cy="1037772"/>
          </a:xfrm>
          <a:prstGeom prst="rtTriangle">
            <a:avLst/>
          </a:prstGeom>
          <a:solidFill>
            <a:srgbClr val="968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06EC74-ED4F-4E9E-A178-075E898453D7}"/>
              </a:ext>
            </a:extLst>
          </p:cNvPr>
          <p:cNvSpPr/>
          <p:nvPr/>
        </p:nvSpPr>
        <p:spPr>
          <a:xfrm>
            <a:off x="0" y="73031"/>
            <a:ext cx="1915886" cy="442686"/>
          </a:xfrm>
          <a:prstGeom prst="rect">
            <a:avLst/>
          </a:prstGeom>
          <a:solidFill>
            <a:srgbClr val="968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8886B-1A16-42C1-806D-885C8D807A44}"/>
              </a:ext>
            </a:extLst>
          </p:cNvPr>
          <p:cNvSpPr txBox="1"/>
          <p:nvPr/>
        </p:nvSpPr>
        <p:spPr>
          <a:xfrm>
            <a:off x="11762898" y="6302466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noProof="0" dirty="0">
                <a:solidFill>
                  <a:prstClr val="white"/>
                </a:solidFill>
                <a:latin typeface="Montserrat" panose="00000500000000000000" pitchFamily="2" charset="-52"/>
              </a:rPr>
              <a:t>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D03123-CCF2-4FBC-B058-697B848C8D41}"/>
              </a:ext>
            </a:extLst>
          </p:cNvPr>
          <p:cNvSpPr txBox="1"/>
          <p:nvPr/>
        </p:nvSpPr>
        <p:spPr>
          <a:xfrm>
            <a:off x="1915886" y="56220"/>
            <a:ext cx="9464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ExtraBold" panose="00000900000000000000" pitchFamily="2" charset="-52"/>
              </a:rPr>
              <a:t>Показатели эффективности Программы ОПЦ «Электроника будущего»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416" y="5884802"/>
            <a:ext cx="946638" cy="957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38" y="0"/>
            <a:ext cx="3243262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75" y="143144"/>
            <a:ext cx="335345" cy="33534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3205" y="754964"/>
          <a:ext cx="11914199" cy="459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295">
                  <a:extLst>
                    <a:ext uri="{9D8B030D-6E8A-4147-A177-3AD203B41FA5}">
                      <a16:colId xmlns:a16="http://schemas.microsoft.com/office/drawing/2014/main" val="3792116319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3833384095"/>
                    </a:ext>
                  </a:extLst>
                </a:gridCol>
                <a:gridCol w="942236">
                  <a:extLst>
                    <a:ext uri="{9D8B030D-6E8A-4147-A177-3AD203B41FA5}">
                      <a16:colId xmlns:a16="http://schemas.microsoft.com/office/drawing/2014/main" val="2080013798"/>
                    </a:ext>
                  </a:extLst>
                </a:gridCol>
                <a:gridCol w="1045398">
                  <a:extLst>
                    <a:ext uri="{9D8B030D-6E8A-4147-A177-3AD203B41FA5}">
                      <a16:colId xmlns:a16="http://schemas.microsoft.com/office/drawing/2014/main" val="4228142565"/>
                    </a:ext>
                  </a:extLst>
                </a:gridCol>
                <a:gridCol w="1044370">
                  <a:extLst>
                    <a:ext uri="{9D8B030D-6E8A-4147-A177-3AD203B41FA5}">
                      <a16:colId xmlns:a16="http://schemas.microsoft.com/office/drawing/2014/main" val="4164115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№ п/п</a:t>
                      </a:r>
                    </a:p>
                  </a:txBody>
                  <a:tcPr marL="0" marR="0" marT="0" marB="0" anchor="ctr">
                    <a:solidFill>
                      <a:srgbClr val="968B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Наименование показателя (с накопительным итогом)</a:t>
                      </a:r>
                    </a:p>
                  </a:txBody>
                  <a:tcPr marL="0" marR="0" marT="0" marB="0" anchor="ctr">
                    <a:solidFill>
                      <a:srgbClr val="968B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marL="0" marR="0" marT="0" marB="0" anchor="ctr">
                    <a:solidFill>
                      <a:srgbClr val="968B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Montserrat ExtraBold" panose="0000090000000000000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solidFill>
                      <a:srgbClr val="968B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Montserrat ExtraBold" panose="00000900000000000000"/>
                          <a:cs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solidFill>
                      <a:srgbClr val="968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840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180975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Количество обучающихся по программам СПО, чел.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225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450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675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465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0975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Количество реализуемых образовательных программ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центра в интересах организаций реального сектора экономики, участвующих в реализации программы,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ед.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8399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Количество педагогических работников образовательных организаций, прошедших обучение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по дополнительным профессиональным программам,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чел.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2362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Количество работников организаций, участвующих в реализации программы деятельности центра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, призеров и победителей чемпионатов профессионального мастерства, включенных в образовательный процесс в качестве преподавателей и мастеров производственного обучения,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прошедших обучение по дополнительным профессиональным программам, чел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3403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Количество обучающихся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по образовательным программам СПО,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прошедших практическую подготовку на базе центра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с закреплением наставника, работающего в организации, участвующей </a:t>
                      </a:r>
                      <a:endParaRPr lang="ru-RU" sz="1200" b="0" i="0" u="none" strike="noStrike" baseline="0" dirty="0" smtClean="0">
                        <a:solidFill>
                          <a:schemeClr val="tx1"/>
                        </a:solidFill>
                        <a:latin typeface="Montserrat ExtraBold" panose="0000090000000000000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9388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в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реализации программы деятельности центра,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чел.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-1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-1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325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-1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425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988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Количество заключенных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с гарантией трудоустройства выпускников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договоров о целевом обучении, ед.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120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Courier New" panose="02070309020205020404" pitchFamily="49" charset="0"/>
                          <a:cs typeface="Calibri" panose="020F0502020204030204" pitchFamily="34" charset="0"/>
                        </a:rPr>
                        <a:t>180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572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Объем финансирования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(включая расходы на оплату труда преподавателей и мастеров производственного обучения) образовательных организаций, являющихся участниками центра,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обеспечиваемый их учредителями, который не может быть менее объемов финансирования образовательных организаций до создания центра,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тыс. рублей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	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latin typeface="Montserrat ExtraBold" panose="0000090000000000000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118175,00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244290,30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374378,00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49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388" indent="0"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marR="0" lvl="0" indent="0" algn="just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Объем внебюджетных средств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(включая стоимость безвозмездно переданного организациями, действующими в реальном секторе экономики и участвующими в реализации программы деятельности центра), 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направляемых 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на развитие центра,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тыс. рублей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latin typeface="Montserrat ExtraBold" panose="00000900000000000000"/>
                          <a:ea typeface="+mn-ea"/>
                          <a:cs typeface="Calibri" panose="020F0502020204030204" pitchFamily="34" charset="0"/>
                        </a:rPr>
                        <a:t>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20 000,00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30 000,00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Montserrat ExtraBold" panose="0000090000000000000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30 000,00</a:t>
                      </a:r>
                      <a:endParaRPr lang="ru-RU" sz="1200" dirty="0">
                        <a:effectLst/>
                        <a:latin typeface="Montserrat ExtraBold" panose="0000090000000000000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7782207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37C37B-3398-7128-01A9-23F2AA2D9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" y="6107328"/>
            <a:ext cx="1152957" cy="69978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flat">
            <a:extrusionClr>
              <a:schemeClr val="bg1"/>
            </a:extrusionClr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972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0429683" name="Скругленный прямоугольник 8"/>
          <p:cNvSpPr/>
          <p:nvPr/>
        </p:nvSpPr>
        <p:spPr bwMode="auto">
          <a:xfrm>
            <a:off x="137493" y="907308"/>
            <a:ext cx="11575131" cy="4825948"/>
          </a:xfrm>
          <a:prstGeom prst="roundRect">
            <a:avLst>
              <a:gd name="adj" fmla="val 17675"/>
            </a:avLst>
          </a:prstGeom>
          <a:solidFill>
            <a:schemeClr val="bg1"/>
          </a:solidFill>
          <a:ln w="28575">
            <a:solidFill>
              <a:srgbClr val="B6D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7" tIns="30003" rIns="60007" bIns="30003" rtlCol="0" anchor="ctr"/>
          <a:lstStyle/>
          <a:p>
            <a:pPr lvl="0"/>
            <a:endParaRPr lang="ru-RU" sz="1600" dirty="0">
              <a:solidFill>
                <a:schemeClr val="tx1"/>
              </a:solidFill>
              <a:cs typeface="Times New Roman"/>
            </a:endParaRPr>
          </a:p>
          <a:p>
            <a:pPr lvl="0"/>
            <a:endParaRPr lang="ru-RU" sz="1600" dirty="0">
              <a:solidFill>
                <a:schemeClr val="tx1"/>
              </a:solidFill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5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528E50A-9FFF-440E-9CEF-4F5978CB4BC9}"/>
              </a:ext>
            </a:extLst>
          </p:cNvPr>
          <p:cNvGrpSpPr/>
          <p:nvPr/>
        </p:nvGrpSpPr>
        <p:grpSpPr bwMode="auto">
          <a:xfrm>
            <a:off x="14644" y="-5165"/>
            <a:ext cx="12192000" cy="811212"/>
            <a:chOff x="0" y="0"/>
            <a:chExt cx="9144000" cy="81121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E5C9670-6CA8-433B-BEDF-CBAC6A109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4145DA36-533C-412B-B160-69DAB0762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579FD95-938E-4FB6-ADDD-DEA117A1F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117328" y="19696"/>
            <a:ext cx="1057698" cy="686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8A3EE08-1821-4C19-82F2-28E16562C3FA}"/>
              </a:ext>
            </a:extLst>
          </p:cNvPr>
          <p:cNvSpPr/>
          <p:nvPr/>
        </p:nvSpPr>
        <p:spPr bwMode="auto">
          <a:xfrm>
            <a:off x="479376" y="91809"/>
            <a:ext cx="9398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/>
            <a:r>
              <a:rPr lang="ru-RU" sz="2800" b="1" dirty="0" smtClean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Предложения в решение Педагогического Совета </a:t>
            </a:r>
            <a:endParaRPr sz="28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3B1614-DC1C-4D5F-8B8D-5786B135A884}"/>
              </a:ext>
            </a:extLst>
          </p:cNvPr>
          <p:cNvSpPr txBox="1"/>
          <p:nvPr/>
        </p:nvSpPr>
        <p:spPr>
          <a:xfrm>
            <a:off x="983432" y="1088609"/>
            <a:ext cx="99371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  <a:defRPr/>
            </a:pPr>
            <a:r>
              <a:rPr lang="ru-RU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Признать в целом выполнение показателей Программы развития за 2024 г  и утвердить  задачи на 2025 год.</a:t>
            </a:r>
          </a:p>
          <a:p>
            <a:pPr marL="342900" indent="-342900" algn="just">
              <a:buAutoNum type="arabicPeriod"/>
              <a:defRPr/>
            </a:pPr>
            <a:r>
              <a:rPr lang="ru-RU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Заместителям директора, руководителям подразделений:</a:t>
            </a:r>
          </a:p>
          <a:p>
            <a:pPr algn="just">
              <a:defRPr/>
            </a:pPr>
            <a:r>
              <a:rPr lang="ru-RU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2.1.  откорректировать плановые показатели на  2025 и последующие годы с учетом достигнутых показателей;</a:t>
            </a:r>
          </a:p>
          <a:p>
            <a:pPr algn="just">
              <a:defRPr/>
            </a:pPr>
            <a:r>
              <a:rPr lang="ru-RU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2.2. ввести дополнительные показатели, обеспечивающие выполнение принятых задач. </a:t>
            </a:r>
            <a:endParaRPr lang="ru-RU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-66246" y="-1548"/>
            <a:ext cx="12258247" cy="1024643"/>
            <a:chOff x="0" y="0"/>
            <a:chExt cx="9193685" cy="8112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93685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8" name="Прямоугольник 7"/>
          <p:cNvSpPr/>
          <p:nvPr/>
        </p:nvSpPr>
        <p:spPr bwMode="auto">
          <a:xfrm>
            <a:off x="1646312" y="28409"/>
            <a:ext cx="79999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ОБЩИЕ СВЕДЕНИЯ.</a:t>
            </a:r>
            <a:endParaRPr lang="en-AU" sz="20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КРАТКАЯ ХАРАКТЕРИСТИКА ОБРАЗОВАТЕЛЬНЫХ ПРОГРАММ</a:t>
            </a:r>
            <a:endParaRPr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И КОНТИНГЕНТА ОБУЧАЮЩИХСЯ</a:t>
            </a:r>
            <a:endParaRPr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97265" y="864350"/>
            <a:ext cx="724615" cy="7246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6178" y="889986"/>
            <a:ext cx="4344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800" b="1">
                <a:solidFill>
                  <a:srgbClr val="FF9000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Helvetica Neue"/>
                <a:cs typeface="Segoe UI Semibold" panose="020B0702040204020203" pitchFamily="34" charset="0"/>
              </a:rPr>
              <a:t>Среднегодовой контингент  </a:t>
            </a:r>
          </a:p>
          <a:p>
            <a:pPr algn="ctr">
              <a:defRPr sz="2800" b="1">
                <a:solidFill>
                  <a:srgbClr val="FF9000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Helvetica Neue"/>
                <a:cs typeface="Segoe UI Semibold" panose="020B0702040204020203" pitchFamily="34" charset="0"/>
              </a:rPr>
              <a:t>обучающийся  </a:t>
            </a:r>
            <a:r>
              <a:rPr lang="en-US" sz="2400" b="1" dirty="0">
                <a:solidFill>
                  <a:srgbClr val="FF0000"/>
                </a:solidFill>
                <a:latin typeface="Segoe UI Semibold" panose="020B0702040204020203" pitchFamily="34" charset="0"/>
                <a:ea typeface="Helvetica Neue"/>
                <a:cs typeface="Segoe UI Semibold" panose="020B0702040204020203" pitchFamily="34" charset="0"/>
              </a:rPr>
              <a:t>1040</a:t>
            </a:r>
            <a:r>
              <a:rPr lang="ru-RU" sz="2400" b="1" dirty="0">
                <a:solidFill>
                  <a:srgbClr val="FF0000"/>
                </a:solidFill>
                <a:latin typeface="Segoe UI Semibold" panose="020B0702040204020203" pitchFamily="34" charset="0"/>
                <a:ea typeface="Helvetica Neue"/>
                <a:cs typeface="Segoe UI Semibold" panose="020B0702040204020203" pitchFamily="34" charset="0"/>
              </a:rPr>
              <a:t>,</a:t>
            </a:r>
            <a:r>
              <a:rPr lang="en-US" sz="2400" b="1" dirty="0">
                <a:solidFill>
                  <a:srgbClr val="FF0000"/>
                </a:solidFill>
                <a:latin typeface="Segoe UI Semibold" panose="020B0702040204020203" pitchFamily="34" charset="0"/>
                <a:ea typeface="Helvetica Neue"/>
                <a:cs typeface="Segoe UI Semibold" panose="020B0702040204020203" pitchFamily="34" charset="0"/>
              </a:rPr>
              <a:t>8</a:t>
            </a:r>
            <a:endParaRPr lang="ru-RU" sz="2400" b="1" dirty="0">
              <a:solidFill>
                <a:srgbClr val="FF0000"/>
              </a:solidFill>
              <a:latin typeface="Segoe UI Semibold" panose="020B0702040204020203" pitchFamily="34" charset="0"/>
              <a:ea typeface="Helvetica Neue"/>
              <a:cs typeface="Segoe UI Semibold" panose="020B0702040204020203" pitchFamily="34" charset="0"/>
            </a:endParaRPr>
          </a:p>
        </p:txBody>
      </p:sp>
      <p:sp>
        <p:nvSpPr>
          <p:cNvPr id="10" name="Прямоугольник 8"/>
          <p:cNvSpPr/>
          <p:nvPr/>
        </p:nvSpPr>
        <p:spPr bwMode="auto">
          <a:xfrm>
            <a:off x="6322202" y="995003"/>
            <a:ext cx="5976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FF9000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ru-RU" sz="2800" b="1" dirty="0">
                <a:solidFill>
                  <a:srgbClr val="CC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12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образовательных программ 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26" name="Picture 2" descr="обучение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39" b="89739" l="0" r="100000">
                        <a14:foregroundMark x1="31630" y1="17913" x2="57283" y2="15478"/>
                        <a14:foregroundMark x1="32174" y1="28870" x2="58370" y2="27130"/>
                        <a14:foregroundMark x1="35870" y1="38087" x2="60978" y2="36348"/>
                        <a14:foregroundMark x1="33261" y1="51478" x2="58804" y2="51478"/>
                        <a14:foregroundMark x1="32174" y1="80696" x2="59348" y2="76522"/>
                        <a14:foregroundMark x1="69783" y1="17913" x2="69783" y2="17913"/>
                        <a14:foregroundMark x1="10217" y1="55652" x2="10217" y2="55652"/>
                        <a14:foregroundMark x1="5000" y1="51478" x2="5000" y2="51478"/>
                        <a14:foregroundMark x1="39457" y1="55478" x2="41413" y2="69217"/>
                        <a14:foregroundMark x1="96522" y1="59478" x2="96522" y2="59478"/>
                        <a14:foregroundMark x1="97609" y1="62783" x2="97609" y2="62783"/>
                        <a14:foregroundMark x1="95000" y1="65565" x2="95000" y2="65565"/>
                        <a14:foregroundMark x1="74022" y1="26783" x2="74022" y2="26783"/>
                        <a14:foregroundMark x1="70978" y1="24696" x2="70978" y2="24696"/>
                        <a14:foregroundMark x1="70978" y1="24696" x2="70978" y2="24696"/>
                        <a14:foregroundMark x1="70978" y1="24696" x2="70978" y2="24696"/>
                        <a14:foregroundMark x1="10109" y1="50957" x2="10109" y2="50957"/>
                        <a14:foregroundMark x1="9348" y1="50261" x2="9348" y2="50261"/>
                        <a14:foregroundMark x1="7065" y1="49739" x2="7065" y2="49739"/>
                        <a14:foregroundMark x1="1196" y1="58783" x2="1196" y2="58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05" y="965047"/>
            <a:ext cx="83715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582918" y="72166"/>
            <a:ext cx="1177400" cy="76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765974"/>
              </p:ext>
            </p:extLst>
          </p:nvPr>
        </p:nvGraphicFramePr>
        <p:xfrm>
          <a:off x="297265" y="1743395"/>
          <a:ext cx="5690791" cy="479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460166"/>
              </p:ext>
            </p:extLst>
          </p:nvPr>
        </p:nvGraphicFramePr>
        <p:xfrm>
          <a:off x="5646305" y="1743395"/>
          <a:ext cx="6396869" cy="4954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9797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13" y="2316562"/>
            <a:ext cx="1389773" cy="13897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 bwMode="auto">
          <a:xfrm>
            <a:off x="0" y="7864"/>
            <a:ext cx="12192000" cy="1075627"/>
            <a:chOff x="0" y="0"/>
            <a:chExt cx="9144000" cy="81121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8" name="Прямоугольник 7"/>
          <p:cNvSpPr/>
          <p:nvPr/>
        </p:nvSpPr>
        <p:spPr bwMode="auto">
          <a:xfrm>
            <a:off x="1036408" y="-12952"/>
            <a:ext cx="101191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ОБЩИЕ СВЕДЕНИЯ РЕАЛИЗАЦИЯ ПРОГРАММ ДОПОЛНИТЕЛЬНОГО ПРОФЕССИОНАЛЬНОГО </a:t>
            </a: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ОБРАЗОВАНИЯ И ПРОФЕССИОНАЛЬНОГО ОБУЧЕНИЯ  </a:t>
            </a:r>
            <a:endParaRPr sz="20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846320" y="91126"/>
            <a:ext cx="1177400" cy="76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13481291"/>
              </p:ext>
            </p:extLst>
          </p:nvPr>
        </p:nvGraphicFramePr>
        <p:xfrm>
          <a:off x="263352" y="1130409"/>
          <a:ext cx="4752528" cy="222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21560411"/>
              </p:ext>
            </p:extLst>
          </p:nvPr>
        </p:nvGraphicFramePr>
        <p:xfrm>
          <a:off x="6023992" y="1046593"/>
          <a:ext cx="5131599" cy="253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092471443"/>
              </p:ext>
            </p:extLst>
          </p:nvPr>
        </p:nvGraphicFramePr>
        <p:xfrm>
          <a:off x="6384032" y="3619247"/>
          <a:ext cx="5432152" cy="2474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434967"/>
              </p:ext>
            </p:extLst>
          </p:nvPr>
        </p:nvGraphicFramePr>
        <p:xfrm>
          <a:off x="255301" y="3376463"/>
          <a:ext cx="5040560" cy="304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1199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0"/>
            <a:ext cx="12192000" cy="1052736"/>
            <a:chOff x="0" y="0"/>
            <a:chExt cx="9144000" cy="8112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8" name="Прямоугольник 7"/>
          <p:cNvSpPr/>
          <p:nvPr/>
        </p:nvSpPr>
        <p:spPr bwMode="auto">
          <a:xfrm>
            <a:off x="1957410" y="-60846"/>
            <a:ext cx="8015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АНАЛИЗ КАЧЕСТВА ПОДГОТОВКИ. </a:t>
            </a: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ДЕМОНСТРАЦИОННЫЙ ЭКЗАМЕН И ВСЕРОССИЙСКИЕ ПРОВЕРОЧНЫЕ РАБОТЫ</a:t>
            </a:r>
            <a:endParaRPr sz="20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582918" y="72166"/>
            <a:ext cx="1177400" cy="76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 bwMode="auto">
          <a:xfrm>
            <a:off x="880690" y="1080250"/>
            <a:ext cx="3744416" cy="5821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lang="ru-RU"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Выпускники, сдававшие ГИА форме ДЭ, % от количества выпускников</a:t>
            </a:r>
          </a:p>
        </p:txBody>
      </p:sp>
      <p:graphicFrame>
        <p:nvGraphicFramePr>
          <p:cNvPr id="15" name="Таблица 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638479"/>
              </p:ext>
            </p:extLst>
          </p:nvPr>
        </p:nvGraphicFramePr>
        <p:xfrm>
          <a:off x="191344" y="1783036"/>
          <a:ext cx="4433762" cy="108999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91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563">
                <a:tc>
                  <a:txBody>
                    <a:bodyPr/>
                    <a:lstStyle/>
                    <a:p>
                      <a:pPr marL="0" marR="0" indent="0" algn="ctr" defTabSz="149777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2022</a:t>
                      </a:r>
                      <a:endParaRPr sz="16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T="44505" marB="4450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9777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27,4%</a:t>
                      </a:r>
                      <a:endParaRPr lang="ru-RU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T="44505" marB="4450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563">
                <a:tc>
                  <a:txBody>
                    <a:bodyPr/>
                    <a:lstStyle/>
                    <a:p>
                      <a:pPr marL="0" marR="0" indent="0" algn="ctr" defTabSz="149777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2023</a:t>
                      </a:r>
                      <a:endParaRPr sz="16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T="44505" marB="4450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9777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100%</a:t>
                      </a:r>
                      <a:endParaRPr lang="ru-RU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T="44505" marB="4450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563">
                <a:tc>
                  <a:txBody>
                    <a:bodyPr/>
                    <a:lstStyle/>
                    <a:p>
                      <a:pPr marL="0" marR="0" indent="0" algn="ctr" defTabSz="149777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202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4</a:t>
                      </a:r>
                      <a:endParaRPr sz="16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T="44505" marB="4450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9777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74,3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%    </a:t>
                      </a:r>
                      <a:endParaRPr lang="ru-RU" sz="1800" b="1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T="44505" marB="4450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739752"/>
              </p:ext>
            </p:extLst>
          </p:nvPr>
        </p:nvGraphicFramePr>
        <p:xfrm>
          <a:off x="213576" y="2873026"/>
          <a:ext cx="2138008" cy="3868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13576" y="1052736"/>
            <a:ext cx="589835" cy="6509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55192" y="1015977"/>
            <a:ext cx="5040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Результаты Всероссийских проверочных работ </a:t>
            </a: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986886"/>
              </p:ext>
            </p:extLst>
          </p:nvPr>
        </p:nvGraphicFramePr>
        <p:xfrm>
          <a:off x="2339757" y="3137621"/>
          <a:ext cx="2532391" cy="3603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26" name="Picture 2" descr="https://sun9-50.userapi.com/s/v1/ig2/im2SyA1330C7enCxCWos6byDn_ykzVmi9EFZ4X3fxXZZEJJMCkOZiZ9WmsALzSyElWmJZgms1xtQ-1aRDD_jeRO6.jpg?quality=95&amp;as=32x21,48x32,72x48,108x72,160x107,240x160,360x240,480x320,540x360,640x427,720x480,1080x720,1280x853,1440x960,2560x1707&amp;from=bu&amp;u=mFi_eOH7EZBfCatQD1_bBGVQAPXXt5WvsWdXjcz5I5s&amp;cs=2560x17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198" y="5178526"/>
            <a:ext cx="2343802" cy="15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9.userapi.com/s/v1/ig2/-wfMc0IMp3RWHnZeD9vgSfEr7KVGkcBUHp8YGyvDX4lYT0tlQU3t9K511YQBDuLsUbjwdITq2LAxSa8O_2JP0MsX.jpg?quality=95&amp;as=32x21,48x32,72x48,108x72,160x107,240x160,360x240,480x320,540x360,640x427,720x480,1080x720,1280x853,1440x960,2560x1707&amp;from=bu&amp;u=jg9FUf9Upmy0XIJOqYdCrFrP2L3RC1o2u3I5CHiHUzU&amp;cs=2560x17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751" y="1408905"/>
            <a:ext cx="2396249" cy="157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9.userapi.com/s/v1/ig2/uiyFZiA_XZ_7XAydPSkvbEKuKgxoLCRPvP7dCvRvc_S6uivtGXTga63SzY15bWJeu1cFBmOglgDBmVKWJv0C8dgv.jpg?quality=95&amp;as=32x21,48x32,72x48,108x72,160x107,240x160,360x240,480x320,540x360,640x427,720x480,1080x720,1280x853,1440x960,2560x1707&amp;from=bu&amp;u=-K5gCx4rhB6shkBDFvhjy-Tyy0NWByje0A1RZasXJL8&amp;cs=2560x17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27" y="3260373"/>
            <a:ext cx="2366173" cy="164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2794398"/>
              </p:ext>
            </p:extLst>
          </p:nvPr>
        </p:nvGraphicFramePr>
        <p:xfrm>
          <a:off x="191343" y="3137620"/>
          <a:ext cx="2304257" cy="360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1561" y="1337462"/>
            <a:ext cx="4787820" cy="2745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0253" y="4149080"/>
            <a:ext cx="4987351" cy="2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91160967-9FFF-4969-A8A2-500388298B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287905"/>
              </p:ext>
            </p:extLst>
          </p:nvPr>
        </p:nvGraphicFramePr>
        <p:xfrm>
          <a:off x="2542218" y="1059294"/>
          <a:ext cx="4544786" cy="2750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736330" y="3795483"/>
            <a:ext cx="827919" cy="64908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 bwMode="auto">
          <a:xfrm>
            <a:off x="2528317" y="3397097"/>
            <a:ext cx="9624392" cy="3454728"/>
          </a:xfrm>
          <a:prstGeom prst="rect">
            <a:avLst/>
          </a:prstGeom>
          <a:solidFill>
            <a:srgbClr val="A9BFDF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B6671B-1A60-4772-AF2D-CE9565CC005E}" type="slidenum">
              <a:rPr lang="ru-RU"/>
              <a:t>5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582387" y="3995858"/>
            <a:ext cx="962222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Акции «Неделя с работодателем», «Неделя без турникетов»;</a:t>
            </a:r>
            <a:endParaRPr dirty="0">
              <a:solidFill>
                <a:schemeClr val="tx2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Участие партнеров-работодателей в образовательном процессе:</a:t>
            </a:r>
            <a:endParaRPr dirty="0">
              <a:solidFill>
                <a:schemeClr val="tx2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Проведение учебных занятий на предприятии;</a:t>
            </a:r>
            <a:endParaRPr dirty="0">
              <a:solidFill>
                <a:schemeClr val="tx2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Наставничество на производстве, </a:t>
            </a:r>
            <a:endParaRPr dirty="0">
              <a:solidFill>
                <a:schemeClr val="tx2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Эксперты ДЭ, Чемпионата «Профессионалы»,</a:t>
            </a:r>
            <a:endParaRPr dirty="0">
              <a:solidFill>
                <a:schemeClr val="tx2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Участие в промежуточной и итоговой аттестации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Сетевые программы  с ООО «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Томлесдрев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» и ОГБПОУ «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ТомИнтех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Проведение «Дня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Микрана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» на базе колледжа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Организация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профстажировок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 на предприятии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АО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«НПФ «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Микран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»</a:t>
            </a:r>
          </a:p>
          <a:p>
            <a:pPr>
              <a:defRPr/>
            </a:pPr>
            <a:endParaRPr sz="2200" dirty="0">
              <a:solidFill>
                <a:schemeClr val="tx2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4" descr="logo_томзел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08524" y="4933693"/>
            <a:ext cx="667458" cy="46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ТЭК_logo"/>
          <p:cNvPicPr>
            <a:picLocks noChangeAspect="1" noChangeArrowheads="1"/>
          </p:cNvPicPr>
          <p:nvPr/>
        </p:nvPicPr>
        <p:blipFill>
          <a:blip r:embed="rId6"/>
          <a:srcRect t="3287" r="72100" b="4084"/>
          <a:stretch/>
        </p:blipFill>
        <p:spPr bwMode="auto">
          <a:xfrm>
            <a:off x="1218413" y="3903144"/>
            <a:ext cx="516237" cy="39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Mikran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806" y="3914816"/>
            <a:ext cx="1243108" cy="38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iam_logo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8833" y="5477479"/>
            <a:ext cx="782077" cy="32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http://www.smc.tomsk.ru/images/logo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598467" y="5555512"/>
            <a:ext cx="866864" cy="290280"/>
          </a:xfrm>
          <a:prstGeom prst="rect">
            <a:avLst/>
          </a:prstGeom>
          <a:noFill/>
        </p:spPr>
      </p:pic>
      <p:pic>
        <p:nvPicPr>
          <p:cNvPr id="20" name="Picture 4" descr="http://www.temz.tomsk.ru/p/logo_n.gif"/>
          <p:cNvPicPr>
            <a:picLocks noChangeAspect="1" noChangeArrowheads="1"/>
          </p:cNvPicPr>
          <p:nvPr/>
        </p:nvPicPr>
        <p:blipFill rotWithShape="1">
          <a:blip r:embed="rId10"/>
          <a:srcRect/>
          <a:stretch/>
        </p:blipFill>
        <p:spPr bwMode="auto">
          <a:xfrm>
            <a:off x="65841" y="6327090"/>
            <a:ext cx="1247748" cy="434904"/>
          </a:xfrm>
          <a:prstGeom prst="rect">
            <a:avLst/>
          </a:prstGeom>
          <a:noFill/>
        </p:spPr>
      </p:pic>
      <p:pic>
        <p:nvPicPr>
          <p:cNvPr id="21" name="Picture 6" descr="http://www.nposibmach.ru/wp-content/themes/SMtheme/img/logo.png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277128" y="5988724"/>
            <a:ext cx="1150698" cy="232408"/>
          </a:xfrm>
          <a:prstGeom prst="rect">
            <a:avLst/>
          </a:prstGeom>
          <a:noFill/>
        </p:spPr>
      </p:pic>
      <p:pic>
        <p:nvPicPr>
          <p:cNvPr id="22" name="Picture 16" descr="http://www.manotom-tmz.ru/bitrix/templates/main/i/logo@2x.png?t=2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1455527" y="4497975"/>
            <a:ext cx="1043488" cy="291562"/>
          </a:xfrm>
          <a:prstGeom prst="rect">
            <a:avLst/>
          </a:prstGeom>
          <a:noFill/>
        </p:spPr>
      </p:pic>
      <p:pic>
        <p:nvPicPr>
          <p:cNvPr id="23" name="Picture 2" descr="&amp;Tcy;&amp;Ocy;&amp;Mcy;&amp;Scy;&amp;Kcy;&amp;Icy;&amp;Jcy; &amp;Icy;&amp;Ncy;&amp;Scy;&amp;Tcy;&amp;Rcy;&amp;Ucy;&amp;Mcy;&amp;IEcy;&amp;Ncy;&amp;Tcy;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1918013" y="4887127"/>
            <a:ext cx="562097" cy="515157"/>
          </a:xfrm>
          <a:prstGeom prst="rect">
            <a:avLst/>
          </a:prstGeom>
          <a:noFill/>
        </p:spPr>
      </p:pic>
      <p:pic>
        <p:nvPicPr>
          <p:cNvPr id="24" name="Picture 2" descr="https://im0-tub-ru.yandex.net/i?id=7db10616d008ee2d58a8580840c58543&amp;n=33&amp;w=133&amp;h=150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887219" y="5796685"/>
            <a:ext cx="568361" cy="641008"/>
          </a:xfrm>
          <a:prstGeom prst="rect">
            <a:avLst/>
          </a:prstGeom>
          <a:noFill/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913178" y="5358153"/>
            <a:ext cx="606634" cy="6066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375321" y="6470328"/>
            <a:ext cx="823740" cy="35784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0" name="Группа 29"/>
          <p:cNvGrpSpPr/>
          <p:nvPr/>
        </p:nvGrpSpPr>
        <p:grpSpPr bwMode="auto">
          <a:xfrm>
            <a:off x="0" y="-9737"/>
            <a:ext cx="12192000" cy="1196357"/>
            <a:chOff x="0" y="0"/>
            <a:chExt cx="9144000" cy="811212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8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0625476" y="95799"/>
            <a:ext cx="1239855" cy="805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Прямоугольник 33"/>
          <p:cNvSpPr/>
          <p:nvPr/>
        </p:nvSpPr>
        <p:spPr bwMode="auto">
          <a:xfrm>
            <a:off x="1703512" y="28997"/>
            <a:ext cx="7871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АНАЛИЗ ПОТЕНЦИАЛА РАЗВИТИЯ ОГБПОУ «ТЭПК».</a:t>
            </a:r>
            <a:endParaRPr sz="20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ПАРТНЕРСТВО В ПРОМЫШЛЕННОМ ОБРАЗОВАТЕЛЬНО-ОТРАСЛЕВОМ КЛАСТЕРЕ С ПРЕДПРИЯТИЯМИ</a:t>
            </a:r>
            <a:endParaRPr sz="20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3204" y="4881614"/>
            <a:ext cx="1085222" cy="503776"/>
          </a:xfrm>
          <a:prstGeom prst="rect">
            <a:avLst/>
          </a:prstGeom>
        </p:spPr>
      </p:pic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id="{DFE43B6B-10C2-4332-8748-699F7E919C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190779"/>
              </p:ext>
            </p:extLst>
          </p:nvPr>
        </p:nvGraphicFramePr>
        <p:xfrm>
          <a:off x="0" y="1035489"/>
          <a:ext cx="6043121" cy="278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72CAF426-4541-444C-9324-DFCEBF7C161A}"/>
              </a:ext>
            </a:extLst>
          </p:cNvPr>
          <p:cNvSpPr txBox="1"/>
          <p:nvPr/>
        </p:nvSpPr>
        <p:spPr bwMode="auto">
          <a:xfrm>
            <a:off x="4018400" y="232434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2022</a:t>
            </a:r>
          </a:p>
        </p:txBody>
      </p:sp>
      <p:pic>
        <p:nvPicPr>
          <p:cNvPr id="10" name="Picture 9" descr="полюс_лого"/>
          <p:cNvPicPr>
            <a:picLocks noChangeAspect="1" noChangeArrowheads="1" noCrop="1"/>
          </p:cNvPicPr>
          <p:nvPr/>
        </p:nvPicPr>
        <p:blipFill>
          <a:blip r:embed="rId22"/>
          <a:stretch/>
        </p:blipFill>
        <p:spPr bwMode="auto">
          <a:xfrm>
            <a:off x="828838" y="4421212"/>
            <a:ext cx="546665" cy="46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Скругленный прямоугольник 13">
            <a:extLst>
              <a:ext uri="{FF2B5EF4-FFF2-40B4-BE49-F238E27FC236}">
                <a16:creationId xmlns:a16="http://schemas.microsoft.com/office/drawing/2014/main" id="{120A155D-DA52-44BE-87BA-45C970AB566B}"/>
              </a:ext>
            </a:extLst>
          </p:cNvPr>
          <p:cNvSpPr/>
          <p:nvPr/>
        </p:nvSpPr>
        <p:spPr bwMode="auto">
          <a:xfrm>
            <a:off x="10160000" y="3914402"/>
            <a:ext cx="1963372" cy="72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defRPr lang="ru-RU"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ru-RU" sz="1300" b="1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2024 г. -</a:t>
            </a:r>
            <a:r>
              <a:rPr lang="en-US" sz="1300" b="1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</a:t>
            </a:r>
            <a:r>
              <a:rPr lang="ru-RU" sz="1300" b="1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ru-RU" sz="1300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экспертов работодателей –ГИА и чемпионата</a:t>
            </a:r>
          </a:p>
        </p:txBody>
      </p:sp>
      <p:sp>
        <p:nvSpPr>
          <p:cNvPr id="46" name="Скругленный прямоугольник 13">
            <a:extLst>
              <a:ext uri="{FF2B5EF4-FFF2-40B4-BE49-F238E27FC236}">
                <a16:creationId xmlns:a16="http://schemas.microsoft.com/office/drawing/2014/main" id="{B3C38CD7-BD10-4B5D-BF20-FD0C5E7156A6}"/>
              </a:ext>
            </a:extLst>
          </p:cNvPr>
          <p:cNvSpPr/>
          <p:nvPr/>
        </p:nvSpPr>
        <p:spPr bwMode="auto">
          <a:xfrm>
            <a:off x="9534309" y="4921140"/>
            <a:ext cx="2331022" cy="72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lang="ru-RU"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2024г. - </a:t>
            </a:r>
            <a:r>
              <a:rPr lang="en-US" sz="1400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предприятий партнеров ГИА и  чемпионата</a:t>
            </a:r>
          </a:p>
        </p:txBody>
      </p:sp>
      <p:sp>
        <p:nvSpPr>
          <p:cNvPr id="35" name="Скругленный прямоугольник 13">
            <a:extLst>
              <a:ext uri="{FF2B5EF4-FFF2-40B4-BE49-F238E27FC236}">
                <a16:creationId xmlns:a16="http://schemas.microsoft.com/office/drawing/2014/main" id="{120A155D-DA52-44BE-87BA-45C970AB566B}"/>
              </a:ext>
            </a:extLst>
          </p:cNvPr>
          <p:cNvSpPr/>
          <p:nvPr/>
        </p:nvSpPr>
        <p:spPr bwMode="auto">
          <a:xfrm>
            <a:off x="10150354" y="6027037"/>
            <a:ext cx="1978561" cy="6222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lang="ru-RU"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ru-RU" sz="1400" b="1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2024 г.</a:t>
            </a:r>
          </a:p>
          <a:p>
            <a:pPr algn="ctr" rtl="0">
              <a:defRPr lang="ru-RU"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r>
              <a:rPr lang="ru-RU" sz="1400" kern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303</a:t>
            </a:r>
            <a:r>
              <a:rPr lang="ru-RU" sz="1400" kern="12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наставника от предприятия</a:t>
            </a:r>
          </a:p>
        </p:txBody>
      </p:sp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208848"/>
              </p:ext>
            </p:extLst>
          </p:nvPr>
        </p:nvGraphicFramePr>
        <p:xfrm>
          <a:off x="7832260" y="998209"/>
          <a:ext cx="4378072" cy="278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F250EA78-2C59-4E88-ADD3-346BE4451193}"/>
              </a:ext>
            </a:extLst>
          </p:cNvPr>
          <p:cNvSpPr txBox="1"/>
          <p:nvPr/>
        </p:nvSpPr>
        <p:spPr bwMode="auto">
          <a:xfrm>
            <a:off x="9912080" y="231671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2024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50EA78-2C59-4E88-ADD3-346BE4451193}"/>
              </a:ext>
            </a:extLst>
          </p:cNvPr>
          <p:cNvSpPr txBox="1"/>
          <p:nvPr/>
        </p:nvSpPr>
        <p:spPr bwMode="auto">
          <a:xfrm>
            <a:off x="6797009" y="231671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2023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28824" y="996355"/>
            <a:ext cx="3589378" cy="2790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91212" y="993550"/>
            <a:ext cx="3470820" cy="2725237"/>
          </a:xfrm>
          <a:prstGeom prst="rect">
            <a:avLst/>
          </a:prstGeom>
        </p:spPr>
      </p:pic>
      <p:pic>
        <p:nvPicPr>
          <p:cNvPr id="1028" name="Picture 4" descr="Вакансия Водитель категории С,Е в Томске, работа в компании ПК СТАЛЬТОМ  (вакансия в архиве c 19 апреля 2024)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4" y="4340577"/>
            <a:ext cx="600503" cy="5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-38276"/>
            <a:ext cx="12267419" cy="1004760"/>
            <a:chOff x="0" y="0"/>
            <a:chExt cx="9144000" cy="8112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8" name="Прямоугольник 7"/>
          <p:cNvSpPr/>
          <p:nvPr/>
        </p:nvSpPr>
        <p:spPr bwMode="auto">
          <a:xfrm>
            <a:off x="1827198" y="110533"/>
            <a:ext cx="9170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4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ВЗАИМОДЕЙСТВИЕ ОГБПОУ «ТЭПК» с ЦОПП, РЦРПК, БПОО</a:t>
            </a:r>
            <a:endParaRPr sz="24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998130" y="23185"/>
            <a:ext cx="1057698" cy="686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Надпись 121">
            <a:extLst>
              <a:ext uri="{FF2B5EF4-FFF2-40B4-BE49-F238E27FC236}">
                <a16:creationId xmlns:a16="http://schemas.microsoft.com/office/drawing/2014/main" id="{AA77740F-1251-4C50-B5EF-73580A9655E1}"/>
              </a:ext>
            </a:extLst>
          </p:cNvPr>
          <p:cNvSpPr txBox="1"/>
          <p:nvPr/>
        </p:nvSpPr>
        <p:spPr>
          <a:xfrm>
            <a:off x="3769145" y="1064426"/>
            <a:ext cx="21546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tabLst>
                <a:tab pos="347663" algn="l"/>
              </a:tabLst>
            </a:pPr>
            <a:r>
              <a:rPr lang="ru-RU" sz="2800" b="1" dirty="0">
                <a:solidFill>
                  <a:srgbClr val="3035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РЦРПК</a:t>
            </a:r>
          </a:p>
        </p:txBody>
      </p:sp>
      <p:sp>
        <p:nvSpPr>
          <p:cNvPr id="20" name="Надпись 120">
            <a:extLst>
              <a:ext uri="{FF2B5EF4-FFF2-40B4-BE49-F238E27FC236}">
                <a16:creationId xmlns:a16="http://schemas.microsoft.com/office/drawing/2014/main" id="{9447D817-7794-44F6-A1D8-AEBD19D3766D}"/>
              </a:ext>
            </a:extLst>
          </p:cNvPr>
          <p:cNvSpPr txBox="1"/>
          <p:nvPr/>
        </p:nvSpPr>
        <p:spPr>
          <a:xfrm>
            <a:off x="-17097" y="1100609"/>
            <a:ext cx="15759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tabLst>
                <a:tab pos="347663" algn="l"/>
              </a:tabLst>
            </a:pPr>
            <a:r>
              <a:rPr lang="ru-RU" sz="2800" b="1" dirty="0">
                <a:solidFill>
                  <a:srgbClr val="3035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ЦОПП</a:t>
            </a:r>
          </a:p>
        </p:txBody>
      </p:sp>
      <p:sp>
        <p:nvSpPr>
          <p:cNvPr id="22" name="Надпись 122">
            <a:extLst>
              <a:ext uri="{FF2B5EF4-FFF2-40B4-BE49-F238E27FC236}">
                <a16:creationId xmlns:a16="http://schemas.microsoft.com/office/drawing/2014/main" id="{97530869-896A-4691-8C13-B9BF9F014163}"/>
              </a:ext>
            </a:extLst>
          </p:cNvPr>
          <p:cNvSpPr txBox="1"/>
          <p:nvPr/>
        </p:nvSpPr>
        <p:spPr>
          <a:xfrm>
            <a:off x="7683731" y="1038068"/>
            <a:ext cx="28003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tabLst>
                <a:tab pos="347663" algn="l"/>
              </a:tabLst>
            </a:pPr>
            <a:r>
              <a:rPr lang="ru-RU" sz="2800" b="1" dirty="0">
                <a:solidFill>
                  <a:srgbClr val="30353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БПОО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1D71E35-6DC1-4B7C-BFA1-3650C3FF83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395729" y="2154113"/>
            <a:ext cx="3729469" cy="4589276"/>
          </a:xfrm>
          <a:prstGeom prst="rect">
            <a:avLst/>
          </a:prstGeom>
          <a:gradFill flip="none" rotWithShape="1">
            <a:gsLst>
              <a:gs pos="100000">
                <a:srgbClr val="98A3AD">
                  <a:alpha val="0"/>
                </a:srgbClr>
              </a:gs>
              <a:gs pos="0">
                <a:srgbClr val="98A3A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CA74A80-695B-4E22-A30C-8563F1829FD3}"/>
              </a:ext>
            </a:extLst>
          </p:cNvPr>
          <p:cNvGrpSpPr/>
          <p:nvPr/>
        </p:nvGrpSpPr>
        <p:grpSpPr>
          <a:xfrm>
            <a:off x="4945871" y="900183"/>
            <a:ext cx="2576216" cy="1717477"/>
            <a:chOff x="4064749" y="1192972"/>
            <a:chExt cx="4062503" cy="2708336"/>
          </a:xfrm>
        </p:grpSpPr>
        <p:graphicFrame>
          <p:nvGraphicFramePr>
            <p:cNvPr id="28" name="Диаграмма 27">
              <a:extLst>
                <a:ext uri="{FF2B5EF4-FFF2-40B4-BE49-F238E27FC236}">
                  <a16:creationId xmlns:a16="http://schemas.microsoft.com/office/drawing/2014/main" id="{444F8977-933E-457A-975D-296438C89E0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35694348"/>
                </p:ext>
              </p:extLst>
            </p:nvPr>
          </p:nvGraphicFramePr>
          <p:xfrm>
            <a:off x="4064749" y="1192972"/>
            <a:ext cx="4062503" cy="2708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F8C147E-8FEA-4414-A38D-17AE55047D2A}"/>
                </a:ext>
              </a:extLst>
            </p:cNvPr>
            <p:cNvSpPr/>
            <p:nvPr/>
          </p:nvSpPr>
          <p:spPr>
            <a:xfrm>
              <a:off x="5302166" y="1753306"/>
              <a:ext cx="1587668" cy="15876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30" name="Надпись 124">
            <a:extLst>
              <a:ext uri="{FF2B5EF4-FFF2-40B4-BE49-F238E27FC236}">
                <a16:creationId xmlns:a16="http://schemas.microsoft.com/office/drawing/2014/main" id="{73466011-A516-45E4-83A5-A20C7DF655DE}"/>
              </a:ext>
            </a:extLst>
          </p:cNvPr>
          <p:cNvSpPr txBox="1"/>
          <p:nvPr/>
        </p:nvSpPr>
        <p:spPr>
          <a:xfrm>
            <a:off x="4478009" y="2471237"/>
            <a:ext cx="3571512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Участие в проектных группах– 29 чел.;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Участие в экспертных группах по аттестации педагогических работников - </a:t>
            </a:r>
            <a:r>
              <a:rPr lang="ru-RU" kern="12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13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чел.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Организация и проведение совместных мероприятий в области чемпионатного движения по профессиональному мастерству «Профессионалы»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по </a:t>
            </a:r>
            <a:r>
              <a:rPr kumimoji="0" lang="ru-RU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5-ти компетенциям</a:t>
            </a:r>
            <a:r>
              <a:rPr lang="ru-RU" i="1" kern="1200" dirty="0">
                <a:solidFill>
                  <a:prstClr val="black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;</a:t>
            </a:r>
            <a:endParaRPr kumimoji="0" lang="ru-RU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Организация и проведение профориентационных мероприятий в рамках регионального проекта «Билет в будущее»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36 чел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D5551D5-7431-4489-8BDC-0B0162B8B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99997" y="2154113"/>
            <a:ext cx="3625705" cy="4362522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60505BB-5AA8-4499-B9B4-C3BA4F40AC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51715" y="908880"/>
            <a:ext cx="2576216" cy="1717477"/>
            <a:chOff x="-20046" y="1192971"/>
            <a:chExt cx="4062503" cy="270833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419ECA25-E5FA-4DBA-A206-EBCA4BBEB010}"/>
                </a:ext>
              </a:extLst>
            </p:cNvPr>
            <p:cNvSpPr/>
            <p:nvPr/>
          </p:nvSpPr>
          <p:spPr>
            <a:xfrm>
              <a:off x="1217371" y="1753306"/>
              <a:ext cx="1587668" cy="15876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aphicFrame>
          <p:nvGraphicFramePr>
            <p:cNvPr id="36" name="Диаграмма 35">
              <a:extLst>
                <a:ext uri="{FF2B5EF4-FFF2-40B4-BE49-F238E27FC236}">
                  <a16:creationId xmlns:a16="http://schemas.microsoft.com/office/drawing/2014/main" id="{A42C4C8A-F6F4-4A17-A2D5-F21C14B0E2C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1143146"/>
                </p:ext>
              </p:extLst>
            </p:nvPr>
          </p:nvGraphicFramePr>
          <p:xfrm>
            <a:off x="-20046" y="1192971"/>
            <a:ext cx="4062503" cy="2708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40" name="Надпись 123">
            <a:extLst>
              <a:ext uri="{FF2B5EF4-FFF2-40B4-BE49-F238E27FC236}">
                <a16:creationId xmlns:a16="http://schemas.microsoft.com/office/drawing/2014/main" id="{8D566460-60A9-4897-8FCF-366AB53827DF}"/>
              </a:ext>
            </a:extLst>
          </p:cNvPr>
          <p:cNvSpPr txBox="1"/>
          <p:nvPr/>
        </p:nvSpPr>
        <p:spPr>
          <a:xfrm>
            <a:off x="354190" y="2568753"/>
            <a:ext cx="3489900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Организация и проведение совместных региональных мероприятий</a:t>
            </a:r>
            <a:r>
              <a:rPr lang="ru-RU" sz="16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Региональный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форум «Современная цифровая образовательная среда: лучшие практики ПОО»;</a:t>
            </a:r>
          </a:p>
          <a:p>
            <a:pPr indent="176213" algn="just">
              <a:buFontTx/>
              <a:buChar char="-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Профориентационные мероприятия промышленного образовательно-отраслевого кластера, ИТ-кластера;</a:t>
            </a:r>
          </a:p>
          <a:p>
            <a:pPr indent="176213" algn="just">
              <a:buFontTx/>
              <a:buChar char="-"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Цифровой диктант – </a:t>
            </a:r>
            <a:r>
              <a:rPr lang="ru-RU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390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чел.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Совместная реализация программ:</a:t>
            </a:r>
          </a:p>
          <a:p>
            <a:pPr algn="just"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Ключевые компетенции цифровой экономики» – 213 чел.;</a:t>
            </a:r>
          </a:p>
          <a:p>
            <a:pPr algn="just"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 Региональный проект «Первая рабочая профессия» -  75 чел. (3 профессии)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Повышение квалификации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 программам ЦОПП – </a:t>
            </a:r>
            <a:r>
              <a:rPr lang="en-US" sz="16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26</a:t>
            </a:r>
            <a:r>
              <a:rPr lang="ru-RU" sz="1600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чел.</a:t>
            </a:r>
          </a:p>
          <a:p>
            <a:pPr algn="ctr" rtl="0"/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1128590-FCDA-4A0B-A36A-C17118A6F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492676" y="2154503"/>
            <a:ext cx="3563152" cy="4589277"/>
          </a:xfrm>
          <a:prstGeom prst="rect">
            <a:avLst/>
          </a:prstGeom>
          <a:gradFill flip="none" rotWithShape="1">
            <a:gsLst>
              <a:gs pos="100000">
                <a:srgbClr val="BABABA">
                  <a:alpha val="0"/>
                </a:srgb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E7BB4FB-04CC-4A8B-B198-ED6E1F817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000894" y="912205"/>
            <a:ext cx="2576216" cy="1717477"/>
            <a:chOff x="8149543" y="1192972"/>
            <a:chExt cx="4062503" cy="270833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295255EA-867D-4739-8457-735C5240BA37}"/>
                </a:ext>
              </a:extLst>
            </p:cNvPr>
            <p:cNvSpPr/>
            <p:nvPr/>
          </p:nvSpPr>
          <p:spPr>
            <a:xfrm>
              <a:off x="9386960" y="1753306"/>
              <a:ext cx="1587668" cy="15876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aphicFrame>
          <p:nvGraphicFramePr>
            <p:cNvPr id="46" name="Диаграмма 45">
              <a:extLst>
                <a:ext uri="{FF2B5EF4-FFF2-40B4-BE49-F238E27FC236}">
                  <a16:creationId xmlns:a16="http://schemas.microsoft.com/office/drawing/2014/main" id="{AAF50EB3-8940-4894-843A-7240BC9DEE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24778014"/>
                </p:ext>
              </p:extLst>
            </p:nvPr>
          </p:nvGraphicFramePr>
          <p:xfrm>
            <a:off x="8149543" y="1192972"/>
            <a:ext cx="4062503" cy="2708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48" name="Надпись 125">
            <a:extLst>
              <a:ext uri="{FF2B5EF4-FFF2-40B4-BE49-F238E27FC236}">
                <a16:creationId xmlns:a16="http://schemas.microsoft.com/office/drawing/2014/main" id="{CAC3C5B1-51AB-4032-804D-F97073D77414}"/>
              </a:ext>
            </a:extLst>
          </p:cNvPr>
          <p:cNvSpPr txBox="1"/>
          <p:nvPr/>
        </p:nvSpPr>
        <p:spPr>
          <a:xfrm>
            <a:off x="8542256" y="2411844"/>
            <a:ext cx="3458400" cy="4247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285750" marR="0" lvl="0" indent="-285750" algn="just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kumimoji="0" sz="14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sz="1600" dirty="0"/>
              <a:t>Участие в организации и проведении </a:t>
            </a:r>
            <a:r>
              <a:rPr lang="en-US" sz="1600" dirty="0"/>
              <a:t>I</a:t>
            </a:r>
            <a:r>
              <a:rPr lang="ru-RU" sz="1600" dirty="0"/>
              <a:t>Х</a:t>
            </a:r>
            <a:r>
              <a:rPr lang="en-US" sz="1600" dirty="0"/>
              <a:t> </a:t>
            </a:r>
            <a:r>
              <a:rPr lang="ru-RU" sz="1600" dirty="0"/>
              <a:t>Регионального Чемпионата профессионального мастерства среди инвалидов и лиц с ОВЗ «</a:t>
            </a:r>
            <a:r>
              <a:rPr lang="ru-RU" sz="1600" dirty="0" err="1"/>
              <a:t>Абилимпикс</a:t>
            </a:r>
            <a:r>
              <a:rPr lang="ru-RU" sz="1600" dirty="0"/>
              <a:t>»:</a:t>
            </a:r>
          </a:p>
          <a:p>
            <a:pPr>
              <a:buFontTx/>
              <a:buChar char="-"/>
            </a:pPr>
            <a:r>
              <a:rPr lang="ru-RU" dirty="0"/>
              <a:t>организация работы чемпионатной площадки по компетенции «Экономика и бух. учет»;</a:t>
            </a:r>
          </a:p>
          <a:p>
            <a:pPr>
              <a:buFontTx/>
              <a:buChar char="-"/>
            </a:pPr>
            <a:r>
              <a:rPr lang="ru-RU" dirty="0"/>
              <a:t>участие в организации и проведении концертных мероприятий «</a:t>
            </a:r>
            <a:r>
              <a:rPr lang="ru-RU" dirty="0" err="1"/>
              <a:t>Абилимпикс</a:t>
            </a:r>
            <a:r>
              <a:rPr lang="ru-RU" dirty="0"/>
              <a:t>».</a:t>
            </a:r>
          </a:p>
          <a:p>
            <a:r>
              <a:rPr lang="ru-RU" sz="1600" dirty="0"/>
              <a:t>Консультационно-методическое  сопровождение реализации  адаптированных программ в колледже, в т.ч. по вопросам участия в мониторинговых исследованиях 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90280DD-4371-4B0E-95C6-C44FD6C2C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7198" y="1458674"/>
            <a:ext cx="600497" cy="60049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8146B45-A9CB-4793-9875-B8B8ADB008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2217" y="1409310"/>
            <a:ext cx="683523" cy="63339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AAEAD4A-7E47-4E95-B320-654F510523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42765" y="1504191"/>
            <a:ext cx="512818" cy="5128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4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83431" y="1096811"/>
          <a:ext cx="10297145" cy="1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5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5862">
                <a:tc rowSpan="2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kern="1200" spc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Всего работников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kern="1200" spc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Всего педагогических работников/</a:t>
                      </a:r>
                      <a:r>
                        <a:rPr lang="ru-RU" sz="1600" b="1" kern="1200" spc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ПиМ</a:t>
                      </a:r>
                      <a:endParaRPr lang="ru-RU" sz="1600" b="1" kern="1200" spc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 b="1" kern="1200" spc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Возраст  педагогических работников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50" b="1" kern="1200" spc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 b="1" kern="1200" spc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Возраст  педагогических работников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50" b="1" kern="1200" spc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50" b="1" kern="1200" spc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4977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50" b="1" kern="1200" spc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862">
                <a:tc vMerge="1"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5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5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До 35 лет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Молодые специалисты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36-45 лет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46-55 лет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56/65 лет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66/75 ЛЕТ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386"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122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63/ 52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19/ 16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7/</a:t>
                      </a:r>
                      <a:r>
                        <a:rPr lang="ru-RU" sz="1600" b="1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 7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18/15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14/11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6/ 4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5/ 5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386"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-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30,1/30,7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11 /13,4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28,5/28,8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22/21,1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9,5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149778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kern="1200" cap="none" spc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+mn-lt"/>
                          <a:ea typeface="Tahoma"/>
                          <a:cs typeface="Tahoma"/>
                        </a:rPr>
                        <a:t>7,6</a:t>
                      </a:r>
                      <a:endParaRPr lang="ru-RU" sz="1600" b="1" i="0" u="none" strike="noStrike" kern="1200" cap="none" spc="0" dirty="0">
                        <a:ln>
                          <a:noFill/>
                        </a:ln>
                        <a:solidFill>
                          <a:prstClr val="black"/>
                        </a:solidFill>
                        <a:latin typeface="+mn-lt"/>
                        <a:ea typeface="Tahoma"/>
                        <a:cs typeface="Tahoma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90036446"/>
                  </a:ext>
                </a:extLst>
              </a:tr>
            </a:tbl>
          </a:graphicData>
        </a:graphic>
      </p:graphicFrame>
      <p:graphicFrame>
        <p:nvGraphicFramePr>
          <p:cNvPr id="79" name="Диаграмма 78"/>
          <p:cNvGraphicFramePr>
            <a:graphicFrameLocks/>
          </p:cNvGraphicFramePr>
          <p:nvPr>
            <p:extLst/>
          </p:nvPr>
        </p:nvGraphicFramePr>
        <p:xfrm>
          <a:off x="204891" y="3621021"/>
          <a:ext cx="5109012" cy="301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5360" y="3236980"/>
            <a:ext cx="5544616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600" b="1" dirty="0" smtClean="0"/>
              <a:t>Показатели активности педагогических </a:t>
            </a:r>
          </a:p>
          <a:p>
            <a:r>
              <a:rPr lang="ru-RU" sz="1600" b="1" dirty="0" smtClean="0"/>
              <a:t>работников </a:t>
            </a:r>
            <a:endParaRPr lang="ru-RU" sz="16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320136" y="3606308"/>
          <a:ext cx="4464497" cy="2775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7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444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645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/>
                        <a:t>Высшая КК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21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19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645"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/>
                        <a:t>I</a:t>
                      </a:r>
                      <a:r>
                        <a:rPr lang="ru-RU" sz="1800" b="1" dirty="0"/>
                        <a:t> КК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645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/>
                        <a:t>Соответствие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6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645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/>
                        <a:t>Без категории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27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29</a:t>
                      </a:r>
                      <a:endParaRPr lang="ru-RU" sz="18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B4ED5CF-E2DA-3016-19D7-E310A739C5D9}"/>
              </a:ext>
            </a:extLst>
          </p:cNvPr>
          <p:cNvGrpSpPr/>
          <p:nvPr/>
        </p:nvGrpSpPr>
        <p:grpSpPr bwMode="auto">
          <a:xfrm>
            <a:off x="-66246" y="-1548"/>
            <a:ext cx="12258247" cy="1024643"/>
            <a:chOff x="0" y="0"/>
            <a:chExt cx="9193685" cy="81121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0F46D59-0159-F897-E074-18D7699F8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93685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noFill/>
            </a:ln>
            <a:effectLst/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4299F88-CE0E-6BF1-852F-C0CD091F8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C9207B-468B-7C25-C958-E3EFD4E07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582918" y="72166"/>
            <a:ext cx="1177400" cy="76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2ED4CA-ABA2-4F0F-9D2F-5108C0AD9F60}"/>
              </a:ext>
            </a:extLst>
          </p:cNvPr>
          <p:cNvSpPr txBox="1"/>
          <p:nvPr/>
        </p:nvSpPr>
        <p:spPr>
          <a:xfrm>
            <a:off x="695400" y="72167"/>
            <a:ext cx="9793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8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КАДРОВОЕ ОБЕСПЕЧЕНИЕ, 31.12.2024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15880" y="3192405"/>
            <a:ext cx="6264696" cy="286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Средний возраст педагогических работников – 42года 6 мес.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араллелограмм 3">
            <a:extLst>
              <a:ext uri="{FF2B5EF4-FFF2-40B4-BE49-F238E27FC236}">
                <a16:creationId xmlns:a16="http://schemas.microsoft.com/office/drawing/2014/main" id="{8AFA89E2-A783-4FFF-BCBB-A0EA470757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28408"/>
            <a:ext cx="6960095" cy="6857998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7CEFD8">
                  <a:alpha val="75000"/>
                </a:srgbClr>
              </a:gs>
              <a:gs pos="74000">
                <a:srgbClr val="6672E4">
                  <a:lumMod val="98000"/>
                  <a:lumOff val="2000"/>
                  <a:alpha val="55000"/>
                </a:srgbClr>
              </a:gs>
              <a:gs pos="100000">
                <a:srgbClr val="882BE5">
                  <a:alpha val="33000"/>
                </a:srgbClr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3D4EC7D-8AA2-ABB6-7727-2B70A3F295B5}"/>
              </a:ext>
            </a:extLst>
          </p:cNvPr>
          <p:cNvGrpSpPr/>
          <p:nvPr/>
        </p:nvGrpSpPr>
        <p:grpSpPr bwMode="auto">
          <a:xfrm>
            <a:off x="0" y="0"/>
            <a:ext cx="12192000" cy="869316"/>
            <a:chOff x="0" y="0"/>
            <a:chExt cx="9144000" cy="811212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FCEE2F2B-BFAC-969D-1EE8-5199F1F7B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D733702-B6FA-88BB-E29F-51F339C57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B464331-81B7-AEB4-99BA-DC62B786C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920536" y="28408"/>
            <a:ext cx="1177400" cy="76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568BDBF-A461-45FC-9106-002909E5C9F5}"/>
              </a:ext>
            </a:extLst>
          </p:cNvPr>
          <p:cNvSpPr/>
          <p:nvPr/>
        </p:nvSpPr>
        <p:spPr bwMode="auto">
          <a:xfrm>
            <a:off x="2783632" y="188640"/>
            <a:ext cx="6927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4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МИССИЯ, ЦЕЛЬ И ЗАДАЧИ ПРОГРАММЫ</a:t>
            </a:r>
            <a:endParaRPr sz="2400" b="1" dirty="0">
              <a:solidFill>
                <a:schemeClr val="bg1"/>
              </a:solidFill>
              <a:latin typeface="Segoe UI Semibold" panose="020B0702040204020203" pitchFamily="34" charset="0"/>
              <a:ea typeface="Tahoma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245012-299C-46E1-9A99-523B268EA0AF}"/>
              </a:ext>
            </a:extLst>
          </p:cNvPr>
          <p:cNvSpPr txBox="1"/>
          <p:nvPr/>
        </p:nvSpPr>
        <p:spPr>
          <a:xfrm>
            <a:off x="2135560" y="3769369"/>
            <a:ext cx="566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ЦЕЛЬ ПРОГРАММЫ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871B4-E610-490B-8F31-66F1DE1742FA}"/>
              </a:ext>
            </a:extLst>
          </p:cNvPr>
          <p:cNvSpPr txBox="1"/>
          <p:nvPr/>
        </p:nvSpPr>
        <p:spPr>
          <a:xfrm>
            <a:off x="-151727" y="4304305"/>
            <a:ext cx="7110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Создание условий для качественной подготовки востребованных на предприятиях региона специалистов среднего звена и квалифицированных рабочих на основе современных стандартов и передовых технологий 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E55FDAB-4658-4B46-BCD5-F1FEFC06C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7093713" y="1437348"/>
            <a:ext cx="4894063" cy="4390859"/>
            <a:chOff x="8451474" y="1108780"/>
            <a:chExt cx="3038399" cy="6847544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44FCFA7D-3DC4-444F-9390-533962DBC3A4}"/>
                </a:ext>
              </a:extLst>
            </p:cNvPr>
            <p:cNvSpPr/>
            <p:nvPr/>
          </p:nvSpPr>
          <p:spPr>
            <a:xfrm>
              <a:off x="8462691" y="1108780"/>
              <a:ext cx="2975669" cy="235189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285750" indent="-285750" algn="just" rtl="0">
                <a:buFont typeface="Wingdings" panose="05000000000000000000" pitchFamily="2" charset="2"/>
                <a:buChar char="q"/>
              </a:pPr>
              <a:r>
                <a:rPr lang="ru-RU" sz="1350" dirty="0">
                  <a:solidFill>
                    <a:srgbClr val="00206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Развитие образовательной деятельности посредством повышения качественной успеваемости, обеспечения сохранности контингента, развития института наставничества, участия в чемпионатном движении, кластерном (сетевом) взаимодействии, расширения пула программ дополнительного профессионального образования и профессионального обучения.</a:t>
              </a:r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7100940-86AA-4373-B22B-A5F179A256A0}"/>
                </a:ext>
              </a:extLst>
            </p:cNvPr>
            <p:cNvCxnSpPr>
              <a:cxnSpLocks/>
            </p:cNvCxnSpPr>
            <p:nvPr/>
          </p:nvCxnSpPr>
          <p:spPr>
            <a:xfrm>
              <a:off x="8451474" y="3460670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59505DD1-3234-4F72-92FD-AE1BADAF9077}"/>
                </a:ext>
              </a:extLst>
            </p:cNvPr>
            <p:cNvCxnSpPr>
              <a:cxnSpLocks/>
            </p:cNvCxnSpPr>
            <p:nvPr/>
          </p:nvCxnSpPr>
          <p:spPr>
            <a:xfrm>
              <a:off x="8493756" y="7956324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595EFD8-D6C0-49E8-B4D9-AD808E997EA8}"/>
              </a:ext>
            </a:extLst>
          </p:cNvPr>
          <p:cNvCxnSpPr>
            <a:cxnSpLocks/>
          </p:cNvCxnSpPr>
          <p:nvPr/>
        </p:nvCxnSpPr>
        <p:spPr>
          <a:xfrm>
            <a:off x="7161818" y="4470582"/>
            <a:ext cx="48259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A20D6CE-5CCA-4D90-BA74-36A523C25F2E}"/>
              </a:ext>
            </a:extLst>
          </p:cNvPr>
          <p:cNvSpPr txBox="1"/>
          <p:nvPr/>
        </p:nvSpPr>
        <p:spPr>
          <a:xfrm>
            <a:off x="6860242" y="858958"/>
            <a:ext cx="529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ЗАДАЧИ ПРОГРАММЫ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03F0CF6-4B4F-4057-9F47-1DD7917C700F}"/>
              </a:ext>
            </a:extLst>
          </p:cNvPr>
          <p:cNvSpPr/>
          <p:nvPr/>
        </p:nvSpPr>
        <p:spPr>
          <a:xfrm>
            <a:off x="7117607" y="2945460"/>
            <a:ext cx="4793020" cy="14542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85750" indent="-285750" algn="just" rtl="0">
              <a:buFont typeface="Wingdings" panose="05000000000000000000" pitchFamily="2" charset="2"/>
              <a:buChar char="q"/>
            </a:pPr>
            <a:r>
              <a:rPr lang="ru-RU" sz="135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Совершенствование образовательного процесса через развитие кадрового потенциала педагогических работников, увеличение объема средств, полученных от приносящей доход деятельности, направленных на развитие материально-технической базы колледжа, создание объектов современного воспитательного пространства.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2183DEB-F512-4453-99BB-F7AD482E4064}"/>
              </a:ext>
            </a:extLst>
          </p:cNvPr>
          <p:cNvSpPr/>
          <p:nvPr/>
        </p:nvSpPr>
        <p:spPr>
          <a:xfrm>
            <a:off x="7137758" y="4506873"/>
            <a:ext cx="4793020" cy="124649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85750" indent="-285750" algn="just" rtl="0">
              <a:buFont typeface="Wingdings" panose="05000000000000000000" pitchFamily="2" charset="2"/>
              <a:buChar char="q"/>
            </a:pPr>
            <a:r>
              <a:rPr lang="ru-RU" sz="135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Повышение эффективности системы воспитания и профилактики путем вовлечения обучающихся в «Движение первых», в отряд «</a:t>
            </a:r>
            <a:r>
              <a:rPr lang="ru-RU" sz="1350" dirty="0" err="1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Юнармия</a:t>
            </a:r>
            <a:r>
              <a:rPr lang="ru-RU" sz="135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», расширения профилактической работы с обучающимися группы риска, ведение культурно-просветительской работы («Пушкинская карта» и другие мероприятия).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39A7E12-AE9C-4578-AD0B-CE0E7C5FCC7B}"/>
              </a:ext>
            </a:extLst>
          </p:cNvPr>
          <p:cNvSpPr/>
          <p:nvPr/>
        </p:nvSpPr>
        <p:spPr>
          <a:xfrm>
            <a:off x="7158856" y="5879824"/>
            <a:ext cx="4793020" cy="62324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85750" indent="-285750" algn="just" rtl="0">
              <a:buFont typeface="Wingdings" panose="05000000000000000000" pitchFamily="2" charset="2"/>
              <a:buChar char="q"/>
            </a:pPr>
            <a:r>
              <a:rPr lang="ru-RU" sz="135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Цифровая трансформация деятельности колледжа через развитие цифровой инфраструктуры и развитие цифровых компетенций у педагогов и студентов</a:t>
            </a:r>
          </a:p>
        </p:txBody>
      </p:sp>
      <p:sp>
        <p:nvSpPr>
          <p:cNvPr id="52" name="Скругленный прямоугольник 13">
            <a:extLst>
              <a:ext uri="{FF2B5EF4-FFF2-40B4-BE49-F238E27FC236}">
                <a16:creationId xmlns:a16="http://schemas.microsoft.com/office/drawing/2014/main" id="{604285C2-054E-405A-87F6-D9785878697A}"/>
              </a:ext>
            </a:extLst>
          </p:cNvPr>
          <p:cNvSpPr/>
          <p:nvPr/>
        </p:nvSpPr>
        <p:spPr bwMode="auto">
          <a:xfrm>
            <a:off x="4891" y="819477"/>
            <a:ext cx="3930869" cy="2465507"/>
          </a:xfrm>
          <a:prstGeom prst="roundRect">
            <a:avLst>
              <a:gd name="adj" fmla="val 16667"/>
            </a:avLst>
          </a:prstGeom>
          <a:solidFill>
            <a:schemeClr val="bg1">
              <a:alpha val="67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lang="ru-RU"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ru-RU" sz="1400" kern="1200" dirty="0">
              <a:solidFill>
                <a:schemeClr val="accent5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42D26-B618-49FE-8EBC-0E738D3EAD2A}"/>
              </a:ext>
            </a:extLst>
          </p:cNvPr>
          <p:cNvSpPr txBox="1"/>
          <p:nvPr/>
        </p:nvSpPr>
        <p:spPr>
          <a:xfrm>
            <a:off x="896085" y="811167"/>
            <a:ext cx="2112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МИССИЯ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31C08-5780-4B90-AEB3-AA0F86EE5CEF}"/>
              </a:ext>
            </a:extLst>
          </p:cNvPr>
          <p:cNvSpPr txBox="1"/>
          <p:nvPr/>
        </p:nvSpPr>
        <p:spPr>
          <a:xfrm>
            <a:off x="176048" y="1313097"/>
            <a:ext cx="35529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Обеспечение качественной подготовки специалистов среднего звена и квалифицированных рабочих кадров в соответствии с современными требованиями и потребностями региональной экономики через непрерывное совершенствование и развитие.</a:t>
            </a:r>
          </a:p>
        </p:txBody>
      </p:sp>
      <p:pic>
        <p:nvPicPr>
          <p:cNvPr id="1030" name="Picture 6" descr="Цель – Бесплатные иконки: стрелы">
            <a:extLst>
              <a:ext uri="{FF2B5EF4-FFF2-40B4-BE49-F238E27FC236}">
                <a16:creationId xmlns:a16="http://schemas.microsoft.com/office/drawing/2014/main" id="{10BF50AD-F536-4FA2-95E0-0F7A0C43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94" y="2204292"/>
            <a:ext cx="1285082" cy="12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 bwMode="auto">
          <a:xfrm>
            <a:off x="-26918" y="0"/>
            <a:ext cx="12218918" cy="836712"/>
            <a:chOff x="0" y="0"/>
            <a:chExt cx="9144000" cy="8112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9144000" cy="76470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25168" y="0"/>
              <a:ext cx="2268537" cy="81121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4" name="Прямоугольник 3"/>
          <p:cNvSpPr/>
          <p:nvPr/>
        </p:nvSpPr>
        <p:spPr bwMode="auto">
          <a:xfrm>
            <a:off x="1703512" y="28408"/>
            <a:ext cx="9401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ПОКАЗАТЕЛИ РЕАЛИЗАЦИИ ПРОГРАММЫ 2023-2027 ГОДЫ.</a:t>
            </a:r>
          </a:p>
          <a:p>
            <a:pPr algn="ctr" defTabSz="1290512">
              <a:defRPr/>
            </a:pPr>
            <a:r>
              <a:rPr lang="ru-RU" sz="2000" b="1" dirty="0">
                <a:solidFill>
                  <a:schemeClr val="bg1"/>
                </a:solidFill>
                <a:latin typeface="Segoe UI Semibold" panose="020B0702040204020203" pitchFamily="34" charset="0"/>
                <a:ea typeface="Tahoma"/>
                <a:cs typeface="Segoe UI Semibold" panose="020B0702040204020203" pitchFamily="34" charset="0"/>
              </a:rPr>
              <a:t>ЗАДАЧА 1. РАЗВИТИЕ ОБРАЗОВАТЕЛЬНОЙ ДЕЯТЕЛЬНОСТИ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810569"/>
              </p:ext>
            </p:extLst>
          </p:nvPr>
        </p:nvGraphicFramePr>
        <p:xfrm>
          <a:off x="5210148" y="788744"/>
          <a:ext cx="6646491" cy="600115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53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7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7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49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693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№п/п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Наименование показателя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dirty="0"/>
                        <a:t>202</a:t>
                      </a:r>
                      <a:r>
                        <a:rPr lang="en-US" sz="1400" dirty="0"/>
                        <a:t>4</a:t>
                      </a:r>
                      <a:r>
                        <a:rPr lang="ru-RU" sz="1400" dirty="0"/>
                        <a:t> г.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2025г.</a:t>
                      </a:r>
                      <a:endParaRPr sz="12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(план)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2026г.</a:t>
                      </a:r>
                      <a:endParaRPr sz="120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(план)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2027 г. </a:t>
                      </a:r>
                      <a:endParaRPr sz="12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(план)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32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/>
                        <a:t>план</a:t>
                      </a:r>
                      <a:endParaRPr lang="ru-RU" sz="105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/>
                        <a:t>факт</a:t>
                      </a:r>
                      <a:endParaRPr lang="ru-RU" sz="105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1.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/>
                        <a:t>Задача 1. </a:t>
                      </a:r>
                      <a:r>
                        <a:rPr lang="ru-RU" sz="1050" dirty="0"/>
                        <a:t>Развитие образовательной деятельности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 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 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 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 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 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1.1.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Сохранность контингента обучающихся (% выполнения государственного задания в предыдущем календарном году)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100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100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100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100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1.2.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Calibri" panose="020F0502020204030204" pitchFamily="34" charset="0"/>
                          <a:ea typeface="PT Astra Serif"/>
                          <a:cs typeface="Calibri" panose="020F0502020204030204" pitchFamily="34" charset="0"/>
                        </a:rPr>
                        <a:t>Доля выпускников, показавших абсолютную успеваемость по результатам итоговой аттестации (в </a:t>
                      </a:r>
                      <a:r>
                        <a:rPr lang="ru-RU" sz="1050" b="1" dirty="0" err="1">
                          <a:effectLst/>
                          <a:latin typeface="Calibri" panose="020F0502020204030204" pitchFamily="34" charset="0"/>
                          <a:ea typeface="PT Astra Serif"/>
                          <a:cs typeface="Calibri" panose="020F0502020204030204" pitchFamily="34" charset="0"/>
                        </a:rPr>
                        <a:t>т.ч</a:t>
                      </a:r>
                      <a:r>
                        <a:rPr lang="ru-RU" sz="1050" b="1" dirty="0">
                          <a:effectLst/>
                          <a:latin typeface="Calibri" panose="020F0502020204030204" pitchFamily="34" charset="0"/>
                          <a:ea typeface="PT Astra Serif"/>
                          <a:cs typeface="Calibri" panose="020F0502020204030204" pitchFamily="34" charset="0"/>
                        </a:rPr>
                        <a:t>., демонстрационного экзамена), %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100</a:t>
                      </a:r>
                      <a:endParaRPr sz="120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100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100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100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1.3.</a:t>
                      </a: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Доля выпускников, показавших качественную успеваемость по результатам ГИА в форме демонстрационного экзамена, %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90</a:t>
                      </a:r>
                      <a:endParaRPr sz="120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90,7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90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90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90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4118150000"/>
                  </a:ext>
                </a:extLst>
              </a:tr>
              <a:tr h="345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1.4.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Доля обучающихся, вовлеченных в различные формы наставничества, %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70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73,5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70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70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70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1.5.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Разработаны и реализуются образовательные программы с использованием сетевого / кластерного взаимодействия, ед.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2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3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4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5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1.6.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Доля обучающихся, заключивших договор о целевом обучении, %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</a:rPr>
                        <a:t>2,6</a:t>
                      </a:r>
                      <a:endParaRPr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0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1.7.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Количество коротких образовательных программ (ДПО, профессионального обучения, соответствующих задачам опережающей подготовки и запросам работодателей), разработанных и реализованных колледжем, ед.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7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1.8.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Доля обучающихся, принимающих участие в региональных конкурсных мероприятиях всех направлений (творчество, спорт, олимпиады, конференции, форумы, фестивали и др.), %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36,5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4281077814"/>
                  </a:ext>
                </a:extLst>
              </a:tr>
              <a:tr h="345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1.9.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Доля победителей и призеров от числа участников в региональных конкурсах, %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sz="1200" dirty="0"/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3431653985"/>
                  </a:ext>
                </a:extLst>
              </a:tr>
              <a:tr h="519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1.10.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Доля обучающихся, вовлеченных в чемпионатное движение по профессиональному мастерству «Профессионалы» и Чемпионат высоких технологий, %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17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20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20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222841393"/>
                  </a:ext>
                </a:extLst>
              </a:tr>
              <a:tr h="590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1.11.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Доля обучающихся, вовлеченных в движение «</a:t>
                      </a:r>
                      <a:r>
                        <a:rPr lang="ru-RU" sz="1050" dirty="0" err="1"/>
                        <a:t>Абилимпикс</a:t>
                      </a:r>
                      <a:r>
                        <a:rPr lang="ru-RU" sz="1050" dirty="0"/>
                        <a:t>», % от численности инвалидов и лиц с ОВЗ, обучающихся в текущем учебном году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30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/>
                        <a:t>40</a:t>
                      </a:r>
                      <a:endParaRPr lang="ru-RU" sz="105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050" dirty="0"/>
                        <a:t>40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580" marR="32580" marT="4525" marB="0" anchor="ctr"/>
                </a:tc>
                <a:extLst>
                  <a:ext uri="{0D108BD9-81ED-4DB2-BD59-A6C34878D82A}">
                    <a16:rowId xmlns:a16="http://schemas.microsoft.com/office/drawing/2014/main" val="3579093339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52213" y="4369"/>
            <a:ext cx="1059626" cy="688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325562-F210-4168-81EB-3BAE5C0B3250}"/>
              </a:ext>
            </a:extLst>
          </p:cNvPr>
          <p:cNvSpPr txBox="1"/>
          <p:nvPr/>
        </p:nvSpPr>
        <p:spPr>
          <a:xfrm>
            <a:off x="6714" y="2422121"/>
            <a:ext cx="3988726" cy="461665"/>
          </a:xfrm>
          <a:prstGeom prst="rect">
            <a:avLst/>
          </a:prstGeom>
          <a:gradFill>
            <a:gsLst>
              <a:gs pos="0">
                <a:srgbClr val="00B050">
                  <a:alpha val="37000"/>
                  <a:lumMod val="100000"/>
                </a:srgbClr>
              </a:gs>
              <a:gs pos="66000">
                <a:srgbClr val="76F2C3">
                  <a:alpha val="37000"/>
                </a:srgbClr>
              </a:gs>
              <a:gs pos="100000">
                <a:srgbClr val="C4FCFB">
                  <a:alpha val="34000"/>
                </a:srgbClr>
              </a:gs>
            </a:gsLst>
          </a:gradFill>
          <a:ln>
            <a:solidFill>
              <a:srgbClr val="4A7EBB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Чемпионат по профессиональному мастерству  «Профессионалы» по 5-ти компетенциям – 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7351A3-CA85-4A33-9CC4-381AEE369940}"/>
              </a:ext>
            </a:extLst>
          </p:cNvPr>
          <p:cNvSpPr txBox="1"/>
          <p:nvPr/>
        </p:nvSpPr>
        <p:spPr>
          <a:xfrm>
            <a:off x="-9425" y="2874273"/>
            <a:ext cx="2872159" cy="1015663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Мехатроника, 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Изготовление прототипов, 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Инженерный дизайн САПР, 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Токарные работы на станках с ЧПУ, 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Фрезерные работы на станках с ЧПУ.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D5265A-B60F-4F55-BF15-FF6794326985}"/>
              </a:ext>
            </a:extLst>
          </p:cNvPr>
          <p:cNvSpPr txBox="1"/>
          <p:nvPr/>
        </p:nvSpPr>
        <p:spPr bwMode="auto">
          <a:xfrm>
            <a:off x="3322963" y="3058939"/>
            <a:ext cx="1437952" cy="830997"/>
          </a:xfrm>
          <a:prstGeom prst="rect">
            <a:avLst/>
          </a:prstGeom>
          <a:solidFill>
            <a:srgbClr val="76F2C3">
              <a:alpha val="9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/>
              <a:t>Участие в итоговом этапе , выход в финал 2 компетенции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3441FE-8552-4607-A74A-6F5BE67C8095}"/>
              </a:ext>
            </a:extLst>
          </p:cNvPr>
          <p:cNvSpPr txBox="1"/>
          <p:nvPr/>
        </p:nvSpPr>
        <p:spPr bwMode="auto">
          <a:xfrm>
            <a:off x="-9426" y="3889934"/>
            <a:ext cx="4881289" cy="406838"/>
          </a:xfrm>
          <a:prstGeom prst="rect">
            <a:avLst/>
          </a:prstGeom>
          <a:noFill/>
          <a:ln>
            <a:solidFill>
              <a:srgbClr val="4A7EBB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sz="1000" dirty="0"/>
              <a:t>Участие предприятий-партнеров (ОАО «</a:t>
            </a:r>
            <a:r>
              <a:rPr lang="ru-RU" sz="1000" dirty="0" err="1"/>
              <a:t>Манотомь</a:t>
            </a:r>
            <a:r>
              <a:rPr lang="ru-RU" sz="1000" dirty="0"/>
              <a:t>», АО НПФ «</a:t>
            </a:r>
            <a:r>
              <a:rPr lang="ru-RU" sz="1000" dirty="0" err="1"/>
              <a:t>Микран</a:t>
            </a:r>
            <a:r>
              <a:rPr lang="ru-RU" sz="1000" dirty="0"/>
              <a:t>», </a:t>
            </a:r>
          </a:p>
          <a:p>
            <a:r>
              <a:rPr lang="ru-RU" sz="1000" dirty="0"/>
              <a:t>АО «НПЦ «Полюс», ООО НПП «ТЭК») в качестве экспертов</a:t>
            </a:r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EEB8B943-7174-42E5-8B66-998FF4481071}"/>
              </a:ext>
            </a:extLst>
          </p:cNvPr>
          <p:cNvSpPr/>
          <p:nvPr/>
        </p:nvSpPr>
        <p:spPr>
          <a:xfrm>
            <a:off x="2862734" y="3276385"/>
            <a:ext cx="463440" cy="211437"/>
          </a:xfrm>
          <a:prstGeom prst="rightArrow">
            <a:avLst/>
          </a:prstGeom>
          <a:solidFill>
            <a:srgbClr val="76F2C3">
              <a:alpha val="45000"/>
            </a:srgbClr>
          </a:solidFill>
          <a:ln w="15875">
            <a:solidFill>
              <a:schemeClr val="accent5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ACB9300-A596-45CD-BEE9-88BCEC6E7F86}"/>
              </a:ext>
            </a:extLst>
          </p:cNvPr>
          <p:cNvCxnSpPr/>
          <p:nvPr/>
        </p:nvCxnSpPr>
        <p:spPr>
          <a:xfrm>
            <a:off x="5202303" y="836712"/>
            <a:ext cx="0" cy="6069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989B3AA5-63A5-44BD-ABC4-F3059BF672D1}"/>
              </a:ext>
            </a:extLst>
          </p:cNvPr>
          <p:cNvCxnSpPr/>
          <p:nvPr/>
        </p:nvCxnSpPr>
        <p:spPr>
          <a:xfrm>
            <a:off x="3631590" y="2412608"/>
            <a:ext cx="1080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803FC279-43C6-4910-BACF-C3CFC574217D}"/>
              </a:ext>
            </a:extLst>
          </p:cNvPr>
          <p:cNvCxnSpPr/>
          <p:nvPr/>
        </p:nvCxnSpPr>
        <p:spPr>
          <a:xfrm>
            <a:off x="-9425" y="2874273"/>
            <a:ext cx="0" cy="1015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E73439A-FF07-4EAA-A2A4-A233F4457182}"/>
              </a:ext>
            </a:extLst>
          </p:cNvPr>
          <p:cNvSpPr txBox="1"/>
          <p:nvPr/>
        </p:nvSpPr>
        <p:spPr bwMode="auto">
          <a:xfrm>
            <a:off x="-6216" y="779239"/>
            <a:ext cx="5094103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4A7EBB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Результаты Демонстрационного экзамена -202</a:t>
            </a:r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</a:t>
            </a: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980F93-7E2E-4D22-B4B0-32BE570BD490}"/>
              </a:ext>
            </a:extLst>
          </p:cNvPr>
          <p:cNvSpPr txBox="1"/>
          <p:nvPr/>
        </p:nvSpPr>
        <p:spPr bwMode="auto">
          <a:xfrm>
            <a:off x="-9426" y="1089169"/>
            <a:ext cx="5097314" cy="1323439"/>
          </a:xfrm>
          <a:prstGeom prst="rect">
            <a:avLst/>
          </a:prstGeom>
          <a:noFill/>
          <a:ln>
            <a:solidFill>
              <a:srgbClr val="4A7EBB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sz="1000" dirty="0"/>
              <a:t>Выпускников – </a:t>
            </a:r>
            <a:r>
              <a:rPr lang="en-US" sz="1000" dirty="0"/>
              <a:t>16</a:t>
            </a:r>
            <a:r>
              <a:rPr lang="ru-RU" sz="1000" dirty="0"/>
              <a:t>5 чел, (</a:t>
            </a:r>
            <a:r>
              <a:rPr lang="ru-RU" sz="1000" dirty="0" err="1"/>
              <a:t>абс</a:t>
            </a:r>
            <a:r>
              <a:rPr lang="ru-RU" sz="1000" dirty="0"/>
              <a:t>. </a:t>
            </a:r>
            <a:r>
              <a:rPr lang="ru-RU" sz="1000" dirty="0" err="1"/>
              <a:t>усп</a:t>
            </a:r>
            <a:r>
              <a:rPr lang="ru-RU" sz="1000" dirty="0"/>
              <a:t>. составила – 100 %, качеств. </a:t>
            </a:r>
            <a:r>
              <a:rPr lang="ru-RU" sz="1000" dirty="0" err="1"/>
              <a:t>усп</a:t>
            </a:r>
            <a:r>
              <a:rPr lang="ru-RU" sz="1000" dirty="0"/>
              <a:t>. – 90,7%);</a:t>
            </a:r>
          </a:p>
          <a:p>
            <a:r>
              <a:rPr lang="ru-RU" sz="1000" dirty="0"/>
              <a:t>10 ОПОП;</a:t>
            </a:r>
          </a:p>
          <a:p>
            <a:r>
              <a:rPr lang="ru-RU" sz="1000" dirty="0"/>
              <a:t>42 эксперта, из них 37 чел. (88%) – работники-предприятий- партнеров (АО «НПФ «</a:t>
            </a:r>
            <a:r>
              <a:rPr lang="ru-RU" sz="1000" dirty="0" err="1"/>
              <a:t>Микран</a:t>
            </a:r>
            <a:r>
              <a:rPr lang="ru-RU" sz="1000" dirty="0"/>
              <a:t>», ООО «ЗПП», ООО НПП «ТЭК», АО «НИИПП», ООО «ТИЗ-инжиниринг», АО НПЦ «Полюс», ОАО «</a:t>
            </a:r>
            <a:r>
              <a:rPr lang="ru-RU" sz="1000" dirty="0" err="1"/>
              <a:t>Манотомь</a:t>
            </a:r>
            <a:r>
              <a:rPr lang="ru-RU" sz="1000" dirty="0"/>
              <a:t>», ООО «</a:t>
            </a:r>
            <a:r>
              <a:rPr lang="ru-RU" sz="1000" dirty="0" err="1"/>
              <a:t>Томлесдрев</a:t>
            </a:r>
            <a:r>
              <a:rPr lang="ru-RU" sz="1000" dirty="0"/>
              <a:t>», АО «ТОМЗЭЛ», АО «ТЭТЗ», ФБУ Томский ЦСМ и др. 9 предприятий)</a:t>
            </a:r>
          </a:p>
          <a:p>
            <a:r>
              <a:rPr lang="ru-RU" sz="1000" dirty="0"/>
              <a:t>8 центров проведения ДЭ (ЦПДЭ ДЭ), 1 из которых готовили совместно с предприятиями-партнерами: ОАО «</a:t>
            </a:r>
            <a:r>
              <a:rPr lang="ru-RU" sz="1000" dirty="0" err="1"/>
              <a:t>Манотомь</a:t>
            </a:r>
            <a:r>
              <a:rPr lang="ru-RU" sz="1000" dirty="0"/>
              <a:t>»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866FCBB-12F9-442C-A04C-4F2040799EBC}"/>
              </a:ext>
            </a:extLst>
          </p:cNvPr>
          <p:cNvCxnSpPr/>
          <p:nvPr/>
        </p:nvCxnSpPr>
        <p:spPr bwMode="auto">
          <a:xfrm>
            <a:off x="3647727" y="779239"/>
            <a:ext cx="1080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75D55ED-EEAC-4D8C-B6B9-331D2B844C80}"/>
              </a:ext>
            </a:extLst>
          </p:cNvPr>
          <p:cNvSpPr txBox="1"/>
          <p:nvPr/>
        </p:nvSpPr>
        <p:spPr bwMode="auto">
          <a:xfrm>
            <a:off x="-9425" y="4305431"/>
            <a:ext cx="486145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4A7EBB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Разработка и реализация сетевых программ -2024</a:t>
            </a:r>
          </a:p>
        </p:txBody>
      </p:sp>
      <p:sp>
        <p:nvSpPr>
          <p:cNvPr id="59" name="Стрелка: вправо 58">
            <a:extLst>
              <a:ext uri="{FF2B5EF4-FFF2-40B4-BE49-F238E27FC236}">
                <a16:creationId xmlns:a16="http://schemas.microsoft.com/office/drawing/2014/main" id="{433D9261-4DE9-4128-BAF3-9AD1E17D71EC}"/>
              </a:ext>
            </a:extLst>
          </p:cNvPr>
          <p:cNvSpPr/>
          <p:nvPr/>
        </p:nvSpPr>
        <p:spPr bwMode="auto">
          <a:xfrm rot="5400000">
            <a:off x="1128242" y="4654186"/>
            <a:ext cx="183946" cy="211437"/>
          </a:xfrm>
          <a:prstGeom prst="rightArrow">
            <a:avLst/>
          </a:prstGeom>
          <a:solidFill>
            <a:srgbClr val="76F2C3">
              <a:alpha val="45000"/>
            </a:srgbClr>
          </a:solidFill>
          <a:ln w="15875">
            <a:solidFill>
              <a:schemeClr val="accent5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право 59">
            <a:extLst>
              <a:ext uri="{FF2B5EF4-FFF2-40B4-BE49-F238E27FC236}">
                <a16:creationId xmlns:a16="http://schemas.microsoft.com/office/drawing/2014/main" id="{F24FBA31-951B-4695-A33C-A165EE550BB3}"/>
              </a:ext>
            </a:extLst>
          </p:cNvPr>
          <p:cNvSpPr/>
          <p:nvPr/>
        </p:nvSpPr>
        <p:spPr bwMode="auto">
          <a:xfrm rot="5400000">
            <a:off x="3464146" y="4616242"/>
            <a:ext cx="191276" cy="211437"/>
          </a:xfrm>
          <a:prstGeom prst="rightArrow">
            <a:avLst/>
          </a:prstGeom>
          <a:solidFill>
            <a:srgbClr val="76F2C3">
              <a:alpha val="45000"/>
            </a:srgbClr>
          </a:solidFill>
          <a:ln w="15875">
            <a:solidFill>
              <a:schemeClr val="accent5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76AFD6-CA15-4820-83EC-6376E35236C4}"/>
              </a:ext>
            </a:extLst>
          </p:cNvPr>
          <p:cNvSpPr txBox="1"/>
          <p:nvPr/>
        </p:nvSpPr>
        <p:spPr bwMode="auto">
          <a:xfrm>
            <a:off x="536771" y="4851877"/>
            <a:ext cx="1494609" cy="830997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ПОО-ПОО: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ТомИнТех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-ТЭПК</a:t>
            </a:r>
          </a:p>
          <a:p>
            <a:pPr algn="ctr"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 01.09.2023 по 30.06.2024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B07A61-CDA1-4B74-B105-6B79C3E3A9D4}"/>
              </a:ext>
            </a:extLst>
          </p:cNvPr>
          <p:cNvSpPr txBox="1"/>
          <p:nvPr/>
        </p:nvSpPr>
        <p:spPr bwMode="auto">
          <a:xfrm>
            <a:off x="2532797" y="4759543"/>
            <a:ext cx="2228118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Колледж-Предприятие: ТЭПК-ООО «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ТомЛесдрев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»</a:t>
            </a:r>
          </a:p>
          <a:p>
            <a:pPr algn="ctr"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2 сетевые программы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BA9C998-D98C-4E3F-8955-F8FE98978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69438" y="5774098"/>
            <a:ext cx="1462633" cy="974708"/>
          </a:xfrm>
          <a:prstGeom prst="rect">
            <a:avLst/>
          </a:prstGeom>
        </p:spPr>
      </p:pic>
      <p:pic>
        <p:nvPicPr>
          <p:cNvPr id="2050" name="Picture 2" descr="эмблем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89" y="2468119"/>
            <a:ext cx="534126" cy="5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epk.pro/uploads/posts/2023-11/1699612741_photo_2023-11-10_17-27-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96" y="5494809"/>
            <a:ext cx="1800200" cy="125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8510</TotalTime>
  <Words>3308</Words>
  <Application>Microsoft Office PowerPoint</Application>
  <DocSecurity>0</DocSecurity>
  <PresentationFormat>Широкоэкранный</PresentationFormat>
  <Paragraphs>839</Paragraphs>
  <Slides>17</Slides>
  <Notes>10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Arial</vt:lpstr>
      <vt:lpstr>Calibri</vt:lpstr>
      <vt:lpstr>Courier New</vt:lpstr>
      <vt:lpstr>Helvetica Neue</vt:lpstr>
      <vt:lpstr>Montserrat</vt:lpstr>
      <vt:lpstr>Montserrat ExtraBold</vt:lpstr>
      <vt:lpstr>PT Astra Serif</vt:lpstr>
      <vt:lpstr>Segoe UI</vt:lpstr>
      <vt:lpstr>Segoe UI Semibold</vt:lpstr>
      <vt:lpstr>Segoe UI Symbol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ПРОГРАММ РАЗВИТИЯ ПРОФЕССИОНАЛЬНЫХ ОБРАЗОВАТЕЛЬНЫХ ОРГАНИЗАЦИЙ  ЗА 2021 ГОД</dc:title>
  <dc:subject/>
  <dc:creator>Заварзина Анастасия Сергеевна</dc:creator>
  <cp:keywords/>
  <dc:description/>
  <cp:lastModifiedBy>Пояркова Ольга Николаевна</cp:lastModifiedBy>
  <cp:revision>372</cp:revision>
  <cp:lastPrinted>2025-01-13T11:33:31Z</cp:lastPrinted>
  <dcterms:created xsi:type="dcterms:W3CDTF">2021-12-23T04:12:45Z</dcterms:created>
  <dcterms:modified xsi:type="dcterms:W3CDTF">2025-01-13T12:35:38Z</dcterms:modified>
  <cp:category/>
  <dc:identifier/>
  <cp:contentStatus/>
  <dc:language/>
  <cp:version/>
</cp:coreProperties>
</file>